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5"/>
  </p:notesMasterIdLst>
  <p:sldIdLst>
    <p:sldId id="256" r:id="rId2"/>
    <p:sldId id="463" r:id="rId3"/>
    <p:sldId id="512" r:id="rId4"/>
    <p:sldId id="532" r:id="rId5"/>
    <p:sldId id="513" r:id="rId6"/>
    <p:sldId id="514" r:id="rId7"/>
    <p:sldId id="515" r:id="rId8"/>
    <p:sldId id="524" r:id="rId9"/>
    <p:sldId id="520" r:id="rId10"/>
    <p:sldId id="522" r:id="rId11"/>
    <p:sldId id="521" r:id="rId12"/>
    <p:sldId id="533" r:id="rId13"/>
    <p:sldId id="573" r:id="rId14"/>
    <p:sldId id="534" r:id="rId15"/>
    <p:sldId id="535" r:id="rId16"/>
    <p:sldId id="551" r:id="rId17"/>
    <p:sldId id="553" r:id="rId18"/>
    <p:sldId id="528" r:id="rId19"/>
    <p:sldId id="527" r:id="rId20"/>
    <p:sldId id="526" r:id="rId21"/>
    <p:sldId id="542" r:id="rId22"/>
    <p:sldId id="554" r:id="rId23"/>
    <p:sldId id="552" r:id="rId24"/>
    <p:sldId id="546" r:id="rId25"/>
    <p:sldId id="565" r:id="rId26"/>
    <p:sldId id="555" r:id="rId27"/>
    <p:sldId id="560" r:id="rId28"/>
    <p:sldId id="556" r:id="rId29"/>
    <p:sldId id="567" r:id="rId30"/>
    <p:sldId id="518" r:id="rId31"/>
    <p:sldId id="568" r:id="rId32"/>
    <p:sldId id="559" r:id="rId33"/>
    <p:sldId id="569" r:id="rId34"/>
    <p:sldId id="508" r:id="rId35"/>
    <p:sldId id="510" r:id="rId36"/>
    <p:sldId id="519" r:id="rId37"/>
    <p:sldId id="571" r:id="rId38"/>
    <p:sldId id="511" r:id="rId39"/>
    <p:sldId id="572" r:id="rId40"/>
    <p:sldId id="561" r:id="rId41"/>
    <p:sldId id="477" r:id="rId42"/>
    <p:sldId id="399" r:id="rId43"/>
    <p:sldId id="4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2" d="100"/>
          <a:sy n="72" d="100"/>
        </p:scale>
        <p:origin x="7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2:58.956"/>
    </inkml:context>
    <inkml:brush xml:id="br0">
      <inkml:brushProperty name="width" value="0.05" units="cm"/>
      <inkml:brushProperty name="height" value="0.0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2:59.489"/>
    </inkml:context>
    <inkml:brush xml:id="br0">
      <inkml:brushProperty name="width" value="0.05" units="cm"/>
      <inkml:brushProperty name="height" value="0.05" units="cm"/>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23:03.143"/>
    </inkml:context>
    <inkml:brush xml:id="br0">
      <inkml:brushProperty name="width" value="0.05" units="cm"/>
      <inkml:brushProperty name="height" value="0.05" units="cm"/>
    </inkml:brush>
  </inkml:definitions>
  <inkml:trace contextRef="#ctx0" brushRef="#br0">92 904 24575,'163'-2'0,"182"4"0,-114 28 0,-115-11 0,-57-11 0,22 4 0,120 3 0,-131-12 0,114 20 0,23 2 0,279-21 0,-255-7 0,407 3 0,-479 14 0,-7 0 0,259-14 0,-182-1 0,-223 2 0,0-1 0,0-1 0,0 1 0,0-1 0,0 0 0,-1 0 0,1-1 0,0 0 0,-1 0 0,10-4 0,-12 4 0,-1-1 0,1 1 0,0 0 0,-1-1 0,1 1 0,-1-1 0,0 0 0,0 0 0,0 0 0,0 0 0,-1 0 0,1 0 0,-1 0 0,0-1 0,0 1 0,0-1 0,0 1 0,-1-1 0,1-3 0,32-187 0,-1 81 0,-21 82 0,-2 0 0,-1 0 0,-2-1 0,4-47 0,-11-104 0,-1 68 0,3 109 0,-1 1 0,-1-1 0,1 1 0,-1-1 0,0 1 0,0-1 0,0 1 0,-5-9 0,5 11 0,-1 0 0,-1 0 0,1 0 0,0 0 0,-1 0 0,1 1 0,-1-1 0,0 1 0,0 0 0,0 0 0,0 0 0,0 0 0,0 0 0,-7-1 0,-13-5 0,0 2 0,0 0 0,-1 2 0,-40-3 0,-11-2 0,-67-11 0,-263-3 0,-1978 26 0,1463-4 0,912 1 0,0 0 0,0 0 0,0 1 0,0 0 0,1 1 0,-1-1 0,0 2 0,-9 3 0,13-4 0,1 0 0,0 0 0,0 0 0,1 0 0,-1 0 0,0 1 0,1-1 0,-1 1 0,1 0 0,0-1 0,0 1 0,0 0 0,0 1 0,1-1 0,-1 0 0,1 0 0,0 1 0,0-1 0,0 0 0,-1 7 0,-1 24 0,1 0 0,1 0 0,5 44 0,1 10 0,-5 470 0,0-550-273,0 0 0,1 0 0,0 0 0,2 9 0,3 0-6553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4:18:23.880"/>
    </inkml:context>
    <inkml:brush xml:id="br0">
      <inkml:brushProperty name="width" value="0.05" units="cm"/>
      <inkml:brushProperty name="height" value="0.05" units="cm"/>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4:18:30.349"/>
    </inkml:context>
    <inkml:brush xml:id="br0">
      <inkml:brushProperty name="width" value="0.05" units="cm"/>
      <inkml:brushProperty name="height" value="0.05" units="cm"/>
    </inkml:brush>
  </inkml:definitions>
  <inkml:trace contextRef="#ctx0" brushRef="#br0">0 0 24575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9T05:51:55.632"/>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262744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sapui5.hana.ondemand.com/#/api" TargetMode="External"/><Relationship Id="rId2" Type="http://schemas.openxmlformats.org/officeDocument/2006/relationships/hyperlink" Target="https://sapui5.hana.ondemand.com/" TargetMode="Externa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sapui5.hana.ondemand.com/#/controls"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sapui5.hana.ondemand.com/#/tools" TargetMode="Externa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sapui5.hana.ondemand.com/#/demoapp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apui5.hana.ondemand.com/#/api/sap.m.Butto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7"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ustomXml" Target="../ink/ink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ustomXml" Target="../ink/ink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sapui5.hana.ondemand.com/#/api/sap.ui.table.Tabl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query.com/"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Srinivas</a:t>
            </a:r>
          </a:p>
        </p:txBody>
      </p:sp>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923330"/>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UI5 Framework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algn="just"/>
            <a:r>
              <a:rPr lang="en-US" sz="1800" dirty="0"/>
              <a:t>The UI5 framework is built on top of open standards like HTML5, CSS, JS, and jQuery. UI5 Framework composed of two major components</a:t>
            </a:r>
            <a:r>
              <a:rPr lang="en-US" dirty="0"/>
              <a:t>.</a:t>
            </a:r>
          </a:p>
          <a:p>
            <a:pPr algn="just"/>
            <a:r>
              <a:rPr lang="en-US" dirty="0"/>
              <a:t>1.</a:t>
            </a:r>
            <a:r>
              <a:rPr lang="en-US" b="1" dirty="0"/>
              <a:t>Design Time Components: </a:t>
            </a:r>
            <a:r>
              <a:rPr lang="en-US" dirty="0"/>
              <a:t>It helps us to designing a new application from scratch , it consists of lots of libraries which help to design our application.</a:t>
            </a:r>
          </a:p>
          <a:p>
            <a:pPr algn="just"/>
            <a:r>
              <a:rPr lang="en-US" dirty="0"/>
              <a:t>2. </a:t>
            </a:r>
            <a:r>
              <a:rPr lang="en-US" b="1" dirty="0"/>
              <a:t>Runtime Components: </a:t>
            </a:r>
            <a:r>
              <a:rPr lang="en-US" dirty="0"/>
              <a:t>It consists of the renderer which is helpful for the conversion of ui5 code into the browser friendly code(HTML+CSS+JS)</a:t>
            </a:r>
          </a:p>
          <a:p>
            <a:pPr algn="just"/>
            <a:r>
              <a:rPr lang="en-US" dirty="0">
                <a:solidFill>
                  <a:schemeClr val="accent4">
                    <a:lumMod val="50000"/>
                  </a:schemeClr>
                </a:solidFill>
              </a:rPr>
              <a:t>The Browser only Understand the HTML , CSS , JavaScript.</a:t>
            </a:r>
          </a:p>
        </p:txBody>
      </p:sp>
      <p:grpSp>
        <p:nvGrpSpPr>
          <p:cNvPr id="6" name="Group 5">
            <a:extLst>
              <a:ext uri="{FF2B5EF4-FFF2-40B4-BE49-F238E27FC236}">
                <a16:creationId xmlns:a16="http://schemas.microsoft.com/office/drawing/2014/main" id="{CBE5F407-4AB4-4550-9148-EB73AE47579D}"/>
              </a:ext>
            </a:extLst>
          </p:cNvPr>
          <p:cNvGrpSpPr/>
          <p:nvPr/>
        </p:nvGrpSpPr>
        <p:grpSpPr>
          <a:xfrm>
            <a:off x="287955" y="2925382"/>
            <a:ext cx="10103818" cy="3646868"/>
            <a:chOff x="1116833" y="2006075"/>
            <a:chExt cx="9794331" cy="3142353"/>
          </a:xfrm>
        </p:grpSpPr>
        <p:sp>
          <p:nvSpPr>
            <p:cNvPr id="7" name="Rectangle 6">
              <a:extLst>
                <a:ext uri="{FF2B5EF4-FFF2-40B4-BE49-F238E27FC236}">
                  <a16:creationId xmlns:a16="http://schemas.microsoft.com/office/drawing/2014/main" id="{50C15695-6F1A-47F3-A414-D08F4B7F04EF}"/>
                </a:ext>
              </a:extLst>
            </p:cNvPr>
            <p:cNvSpPr/>
            <p:nvPr/>
          </p:nvSpPr>
          <p:spPr>
            <a:xfrm>
              <a:off x="1603884" y="3164441"/>
              <a:ext cx="4608512" cy="14401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SAP UI5 Design Time Component</a:t>
              </a:r>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2614A4EF-64F4-4CC9-A4FD-E332377B20C2}"/>
                </a:ext>
              </a:extLst>
            </p:cNvPr>
            <p:cNvSpPr/>
            <p:nvPr/>
          </p:nvSpPr>
          <p:spPr>
            <a:xfrm>
              <a:off x="6212396" y="3164441"/>
              <a:ext cx="2810439" cy="1440160"/>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F6ED529E-B248-4756-9DFB-AC652F04D34D}"/>
                </a:ext>
              </a:extLst>
            </p:cNvPr>
            <p:cNvSpPr/>
            <p:nvPr/>
          </p:nvSpPr>
          <p:spPr>
            <a:xfrm>
              <a:off x="2387588" y="478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HTML5</a:t>
              </a:r>
            </a:p>
          </p:txBody>
        </p:sp>
        <p:sp>
          <p:nvSpPr>
            <p:cNvPr id="11" name="Rectangle 10">
              <a:extLst>
                <a:ext uri="{FF2B5EF4-FFF2-40B4-BE49-F238E27FC236}">
                  <a16:creationId xmlns:a16="http://schemas.microsoft.com/office/drawing/2014/main" id="{A1A2053F-196D-4AD2-A145-63EB8BCD48DC}"/>
                </a:ext>
              </a:extLst>
            </p:cNvPr>
            <p:cNvSpPr/>
            <p:nvPr/>
          </p:nvSpPr>
          <p:spPr>
            <a:xfrm>
              <a:off x="3908140"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CSS</a:t>
              </a:r>
            </a:p>
          </p:txBody>
        </p:sp>
        <p:sp>
          <p:nvSpPr>
            <p:cNvPr id="12" name="Rectangle 11">
              <a:extLst>
                <a:ext uri="{FF2B5EF4-FFF2-40B4-BE49-F238E27FC236}">
                  <a16:creationId xmlns:a16="http://schemas.microsoft.com/office/drawing/2014/main" id="{A908F89D-3EDE-4244-B1A1-C01069A4E6C9}"/>
                </a:ext>
              </a:extLst>
            </p:cNvPr>
            <p:cNvSpPr/>
            <p:nvPr/>
          </p:nvSpPr>
          <p:spPr>
            <a:xfrm>
              <a:off x="5483932"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JS</a:t>
              </a:r>
            </a:p>
          </p:txBody>
        </p:sp>
        <p:sp>
          <p:nvSpPr>
            <p:cNvPr id="13" name="Rectangle 12">
              <a:extLst>
                <a:ext uri="{FF2B5EF4-FFF2-40B4-BE49-F238E27FC236}">
                  <a16:creationId xmlns:a16="http://schemas.microsoft.com/office/drawing/2014/main" id="{85255151-EDAE-4E8E-B0FC-765D49A271A4}"/>
                </a:ext>
              </a:extLst>
            </p:cNvPr>
            <p:cNvSpPr/>
            <p:nvPr/>
          </p:nvSpPr>
          <p:spPr>
            <a:xfrm>
              <a:off x="7077608"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jQuery</a:t>
              </a:r>
            </a:p>
          </p:txBody>
        </p:sp>
        <p:sp>
          <p:nvSpPr>
            <p:cNvPr id="14" name="Rectangle 13">
              <a:extLst>
                <a:ext uri="{FF2B5EF4-FFF2-40B4-BE49-F238E27FC236}">
                  <a16:creationId xmlns:a16="http://schemas.microsoft.com/office/drawing/2014/main" id="{4E45DB2F-AC4D-4B7A-AF02-38CC7D8A957D}"/>
                </a:ext>
              </a:extLst>
            </p:cNvPr>
            <p:cNvSpPr/>
            <p:nvPr/>
          </p:nvSpPr>
          <p:spPr>
            <a:xfrm>
              <a:off x="1766352" y="4279456"/>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sap.ui.core</a:t>
              </a:r>
            </a:p>
          </p:txBody>
        </p:sp>
        <p:sp>
          <p:nvSpPr>
            <p:cNvPr id="15" name="Rectangle 14">
              <a:extLst>
                <a:ext uri="{FF2B5EF4-FFF2-40B4-BE49-F238E27FC236}">
                  <a16:creationId xmlns:a16="http://schemas.microsoft.com/office/drawing/2014/main" id="{AD49BD99-46DE-4DDE-979A-ABCC2A224D5F}"/>
                </a:ext>
              </a:extLst>
            </p:cNvPr>
            <p:cNvSpPr/>
            <p:nvPr/>
          </p:nvSpPr>
          <p:spPr>
            <a:xfrm>
              <a:off x="3204828" y="4279456"/>
              <a:ext cx="136145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sap.ui.unified</a:t>
              </a:r>
            </a:p>
          </p:txBody>
        </p:sp>
        <p:sp>
          <p:nvSpPr>
            <p:cNvPr id="16" name="Rectangle 15">
              <a:extLst>
                <a:ext uri="{FF2B5EF4-FFF2-40B4-BE49-F238E27FC236}">
                  <a16:creationId xmlns:a16="http://schemas.microsoft.com/office/drawing/2014/main" id="{AA5D134F-5F4A-4AD1-AFEC-4D00FD2937CB}"/>
                </a:ext>
              </a:extLst>
            </p:cNvPr>
            <p:cNvSpPr/>
            <p:nvPr/>
          </p:nvSpPr>
          <p:spPr>
            <a:xfrm>
              <a:off x="4708612" y="4256835"/>
              <a:ext cx="1440158" cy="3106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sap.ui.core.mvc</a:t>
              </a:r>
            </a:p>
          </p:txBody>
        </p:sp>
        <p:sp>
          <p:nvSpPr>
            <p:cNvPr id="17" name="Rectangle 16">
              <a:extLst>
                <a:ext uri="{FF2B5EF4-FFF2-40B4-BE49-F238E27FC236}">
                  <a16:creationId xmlns:a16="http://schemas.microsoft.com/office/drawing/2014/main" id="{B1171730-65B4-4405-995D-C111E1BF985E}"/>
                </a:ext>
              </a:extLst>
            </p:cNvPr>
            <p:cNvSpPr/>
            <p:nvPr/>
          </p:nvSpPr>
          <p:spPr>
            <a:xfrm>
              <a:off x="2479732" y="358294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sap.m</a:t>
              </a:r>
            </a:p>
          </p:txBody>
        </p:sp>
        <p:sp>
          <p:nvSpPr>
            <p:cNvPr id="18" name="Rectangle 17">
              <a:extLst>
                <a:ext uri="{FF2B5EF4-FFF2-40B4-BE49-F238E27FC236}">
                  <a16:creationId xmlns:a16="http://schemas.microsoft.com/office/drawing/2014/main" id="{0AA07F6F-221C-4101-BF6E-32B2F4390390}"/>
                </a:ext>
              </a:extLst>
            </p:cNvPr>
            <p:cNvSpPr/>
            <p:nvPr/>
          </p:nvSpPr>
          <p:spPr>
            <a:xfrm>
              <a:off x="2479732"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sap.ui.table</a:t>
              </a:r>
            </a:p>
          </p:txBody>
        </p:sp>
        <p:sp>
          <p:nvSpPr>
            <p:cNvPr id="19" name="Rectangle 18">
              <a:extLst>
                <a:ext uri="{FF2B5EF4-FFF2-40B4-BE49-F238E27FC236}">
                  <a16:creationId xmlns:a16="http://schemas.microsoft.com/office/drawing/2014/main" id="{5BB96796-1B6C-4CE8-951B-A7857BC103E4}"/>
                </a:ext>
              </a:extLst>
            </p:cNvPr>
            <p:cNvSpPr/>
            <p:nvPr/>
          </p:nvSpPr>
          <p:spPr>
            <a:xfrm>
              <a:off x="3910480" y="358457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sap.ui.comp</a:t>
              </a:r>
            </a:p>
          </p:txBody>
        </p:sp>
        <p:sp>
          <p:nvSpPr>
            <p:cNvPr id="21" name="Rectangle 20">
              <a:extLst>
                <a:ext uri="{FF2B5EF4-FFF2-40B4-BE49-F238E27FC236}">
                  <a16:creationId xmlns:a16="http://schemas.microsoft.com/office/drawing/2014/main" id="{E6384776-F079-470D-BF4C-7458081A5C34}"/>
                </a:ext>
              </a:extLst>
            </p:cNvPr>
            <p:cNvSpPr/>
            <p:nvPr/>
          </p:nvSpPr>
          <p:spPr>
            <a:xfrm>
              <a:off x="3918208"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sap.ui.layout</a:t>
              </a:r>
            </a:p>
          </p:txBody>
        </p:sp>
        <p:sp>
          <p:nvSpPr>
            <p:cNvPr id="23" name="Rectangle 22">
              <a:extLst>
                <a:ext uri="{FF2B5EF4-FFF2-40B4-BE49-F238E27FC236}">
                  <a16:creationId xmlns:a16="http://schemas.microsoft.com/office/drawing/2014/main" id="{93947C6A-A11A-435B-B93F-5783BD914D81}"/>
                </a:ext>
              </a:extLst>
            </p:cNvPr>
            <p:cNvSpPr/>
            <p:nvPr/>
          </p:nvSpPr>
          <p:spPr>
            <a:xfrm>
              <a:off x="2773219" y="2118884"/>
              <a:ext cx="1388978" cy="60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BAS or VS Code</a:t>
              </a:r>
            </a:p>
          </p:txBody>
        </p:sp>
        <p:sp>
          <p:nvSpPr>
            <p:cNvPr id="24" name="Smiley Face 23">
              <a:extLst>
                <a:ext uri="{FF2B5EF4-FFF2-40B4-BE49-F238E27FC236}">
                  <a16:creationId xmlns:a16="http://schemas.microsoft.com/office/drawing/2014/main" id="{79EAAC44-20F4-40CC-B5AE-9C8B0DC2C42A}"/>
                </a:ext>
              </a:extLst>
            </p:cNvPr>
            <p:cNvSpPr/>
            <p:nvPr/>
          </p:nvSpPr>
          <p:spPr>
            <a:xfrm>
              <a:off x="1116833" y="2694877"/>
              <a:ext cx="422823" cy="34978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cxnSp>
          <p:nvCxnSpPr>
            <p:cNvPr id="25" name="Connector: Elbow 24">
              <a:extLst>
                <a:ext uri="{FF2B5EF4-FFF2-40B4-BE49-F238E27FC236}">
                  <a16:creationId xmlns:a16="http://schemas.microsoft.com/office/drawing/2014/main" id="{3A8E1ED4-D320-4095-BE6C-0D22A2204239}"/>
                </a:ext>
              </a:extLst>
            </p:cNvPr>
            <p:cNvCxnSpPr>
              <a:cxnSpLocks/>
              <a:stCxn id="24" idx="6"/>
              <a:endCxn id="23" idx="1"/>
            </p:cNvCxnSpPr>
            <p:nvPr/>
          </p:nvCxnSpPr>
          <p:spPr>
            <a:xfrm flipV="1">
              <a:off x="1539656" y="2421068"/>
              <a:ext cx="1233562" cy="4486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4312F0E-E374-4C37-8C78-DAD156747EF8}"/>
                </a:ext>
              </a:extLst>
            </p:cNvPr>
            <p:cNvCxnSpPr>
              <a:cxnSpLocks/>
              <a:stCxn id="23" idx="3"/>
              <a:endCxn id="32" idx="1"/>
            </p:cNvCxnSpPr>
            <p:nvPr/>
          </p:nvCxnSpPr>
          <p:spPr>
            <a:xfrm flipV="1">
              <a:off x="4162197" y="2396990"/>
              <a:ext cx="2379461" cy="2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569A4424-AA78-4D19-85C2-D830EB344F09}"/>
                </a:ext>
              </a:extLst>
            </p:cNvPr>
            <p:cNvSpPr/>
            <p:nvPr/>
          </p:nvSpPr>
          <p:spPr>
            <a:xfrm>
              <a:off x="3467708" y="2703286"/>
              <a:ext cx="203077" cy="4611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8" name="Arrow: Striped Right 27">
              <a:extLst>
                <a:ext uri="{FF2B5EF4-FFF2-40B4-BE49-F238E27FC236}">
                  <a16:creationId xmlns:a16="http://schemas.microsoft.com/office/drawing/2014/main" id="{C1CB1187-A0B8-4FE6-8E14-787B72DA9F97}"/>
                </a:ext>
              </a:extLst>
            </p:cNvPr>
            <p:cNvSpPr/>
            <p:nvPr/>
          </p:nvSpPr>
          <p:spPr>
            <a:xfrm>
              <a:off x="9022836" y="3582946"/>
              <a:ext cx="853582" cy="24326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29" name="Rectangle: Folded Corner 28">
              <a:extLst>
                <a:ext uri="{FF2B5EF4-FFF2-40B4-BE49-F238E27FC236}">
                  <a16:creationId xmlns:a16="http://schemas.microsoft.com/office/drawing/2014/main" id="{01787EB2-A71E-492F-BDE5-23971F1FF746}"/>
                </a:ext>
              </a:extLst>
            </p:cNvPr>
            <p:cNvSpPr/>
            <p:nvPr/>
          </p:nvSpPr>
          <p:spPr>
            <a:xfrm>
              <a:off x="9876418" y="3426183"/>
              <a:ext cx="1034746" cy="91667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HTML+CSS+JS</a:t>
              </a:r>
            </a:p>
          </p:txBody>
        </p:sp>
        <p:sp>
          <p:nvSpPr>
            <p:cNvPr id="30" name="Cube 29">
              <a:extLst>
                <a:ext uri="{FF2B5EF4-FFF2-40B4-BE49-F238E27FC236}">
                  <a16:creationId xmlns:a16="http://schemas.microsoft.com/office/drawing/2014/main" id="{30BC51CD-CECE-428B-8D15-BA398828B117}"/>
                </a:ext>
              </a:extLst>
            </p:cNvPr>
            <p:cNvSpPr/>
            <p:nvPr/>
          </p:nvSpPr>
          <p:spPr>
            <a:xfrm>
              <a:off x="6924092" y="3826206"/>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Renderer</a:t>
              </a:r>
            </a:p>
          </p:txBody>
        </p:sp>
        <p:cxnSp>
          <p:nvCxnSpPr>
            <p:cNvPr id="31" name="Connector: Elbow 30">
              <a:extLst>
                <a:ext uri="{FF2B5EF4-FFF2-40B4-BE49-F238E27FC236}">
                  <a16:creationId xmlns:a16="http://schemas.microsoft.com/office/drawing/2014/main" id="{2E606C49-0A22-43A0-B75F-AA65BAAE92EF}"/>
                </a:ext>
              </a:extLst>
            </p:cNvPr>
            <p:cNvCxnSpPr>
              <a:cxnSpLocks/>
              <a:stCxn id="32" idx="2"/>
            </p:cNvCxnSpPr>
            <p:nvPr/>
          </p:nvCxnSpPr>
          <p:spPr>
            <a:xfrm rot="5400000">
              <a:off x="6735825" y="2975176"/>
              <a:ext cx="376537" cy="123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Scroll: Vertical 31">
              <a:extLst>
                <a:ext uri="{FF2B5EF4-FFF2-40B4-BE49-F238E27FC236}">
                  <a16:creationId xmlns:a16="http://schemas.microsoft.com/office/drawing/2014/main" id="{57F718DA-7613-4AD6-AE6F-BC6DFD5950E8}"/>
                </a:ext>
              </a:extLst>
            </p:cNvPr>
            <p:cNvSpPr/>
            <p:nvPr/>
          </p:nvSpPr>
          <p:spPr>
            <a:xfrm>
              <a:off x="6425070" y="2006075"/>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App</a:t>
              </a:r>
            </a:p>
          </p:txBody>
        </p:sp>
      </p:grpSp>
      <p:sp>
        <p:nvSpPr>
          <p:cNvPr id="35" name="TextBox 34">
            <a:extLst>
              <a:ext uri="{FF2B5EF4-FFF2-40B4-BE49-F238E27FC236}">
                <a16:creationId xmlns:a16="http://schemas.microsoft.com/office/drawing/2014/main" id="{E18A1786-4C95-43E2-82AA-6B074DBB96AB}"/>
              </a:ext>
            </a:extLst>
          </p:cNvPr>
          <p:cNvSpPr txBox="1"/>
          <p:nvPr/>
        </p:nvSpPr>
        <p:spPr>
          <a:xfrm>
            <a:off x="1444245" y="3900241"/>
            <a:ext cx="1701705" cy="276999"/>
          </a:xfrm>
          <a:prstGeom prst="rect">
            <a:avLst/>
          </a:prstGeom>
          <a:noFill/>
        </p:spPr>
        <p:txBody>
          <a:bodyPr wrap="square" rtlCol="0">
            <a:spAutoFit/>
          </a:bodyPr>
          <a:lstStyle/>
          <a:p>
            <a:r>
              <a:rPr lang="en-US" sz="1200" b="1" dirty="0"/>
              <a:t>Using the Libraries</a:t>
            </a:r>
          </a:p>
        </p:txBody>
      </p:sp>
      <p:sp>
        <p:nvSpPr>
          <p:cNvPr id="36" name="TextBox 35">
            <a:extLst>
              <a:ext uri="{FF2B5EF4-FFF2-40B4-BE49-F238E27FC236}">
                <a16:creationId xmlns:a16="http://schemas.microsoft.com/office/drawing/2014/main" id="{652FBD9B-D770-4577-8725-41477643D007}"/>
              </a:ext>
            </a:extLst>
          </p:cNvPr>
          <p:cNvSpPr txBox="1"/>
          <p:nvPr/>
        </p:nvSpPr>
        <p:spPr>
          <a:xfrm>
            <a:off x="4476583" y="3106617"/>
            <a:ext cx="1345661" cy="276999"/>
          </a:xfrm>
          <a:prstGeom prst="rect">
            <a:avLst/>
          </a:prstGeom>
          <a:noFill/>
        </p:spPr>
        <p:txBody>
          <a:bodyPr wrap="square" rtlCol="0">
            <a:spAutoFit/>
          </a:bodyPr>
          <a:lstStyle/>
          <a:p>
            <a:r>
              <a:rPr lang="en-US" sz="1200" b="1" dirty="0"/>
              <a:t>Creating a App</a:t>
            </a:r>
          </a:p>
        </p:txBody>
      </p:sp>
      <p:sp>
        <p:nvSpPr>
          <p:cNvPr id="40" name="Rectangle: Rounded Corners 39">
            <a:extLst>
              <a:ext uri="{FF2B5EF4-FFF2-40B4-BE49-F238E27FC236}">
                <a16:creationId xmlns:a16="http://schemas.microsoft.com/office/drawing/2014/main" id="{DCFEAC43-DB96-41C9-B40D-5E21AF1E35D6}"/>
              </a:ext>
            </a:extLst>
          </p:cNvPr>
          <p:cNvSpPr/>
          <p:nvPr/>
        </p:nvSpPr>
        <p:spPr>
          <a:xfrm>
            <a:off x="8884054" y="6018912"/>
            <a:ext cx="1477002" cy="723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44" name="TextBox 43">
            <a:extLst>
              <a:ext uri="{FF2B5EF4-FFF2-40B4-BE49-F238E27FC236}">
                <a16:creationId xmlns:a16="http://schemas.microsoft.com/office/drawing/2014/main" id="{755A3B34-E549-4AF9-A14A-2BA631B61B19}"/>
              </a:ext>
            </a:extLst>
          </p:cNvPr>
          <p:cNvSpPr txBox="1"/>
          <p:nvPr/>
        </p:nvSpPr>
        <p:spPr>
          <a:xfrm>
            <a:off x="8393967" y="3812149"/>
            <a:ext cx="1258810" cy="1015663"/>
          </a:xfrm>
          <a:prstGeom prst="rect">
            <a:avLst/>
          </a:prstGeom>
          <a:noFill/>
        </p:spPr>
        <p:txBody>
          <a:bodyPr wrap="square" rtlCol="0">
            <a:spAutoFit/>
          </a:bodyPr>
          <a:lstStyle/>
          <a:p>
            <a:r>
              <a:rPr lang="en-US" sz="1200" b="1" dirty="0"/>
              <a:t>The Runtime component converts the code of application to</a:t>
            </a:r>
          </a:p>
        </p:txBody>
      </p:sp>
      <p:sp>
        <p:nvSpPr>
          <p:cNvPr id="45" name="Arrow: Down 44">
            <a:extLst>
              <a:ext uri="{FF2B5EF4-FFF2-40B4-BE49-F238E27FC236}">
                <a16:creationId xmlns:a16="http://schemas.microsoft.com/office/drawing/2014/main" id="{F1B18DDB-1A22-49DD-A7B8-2A43166CD145}"/>
              </a:ext>
            </a:extLst>
          </p:cNvPr>
          <p:cNvSpPr/>
          <p:nvPr/>
        </p:nvSpPr>
        <p:spPr>
          <a:xfrm>
            <a:off x="9602967" y="5515874"/>
            <a:ext cx="234477" cy="53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AC1108BC-AEE3-48EE-81B8-09DAB7189E19}"/>
              </a:ext>
            </a:extLst>
          </p:cNvPr>
          <p:cNvSpPr txBox="1"/>
          <p:nvPr/>
        </p:nvSpPr>
        <p:spPr>
          <a:xfrm>
            <a:off x="9789346" y="5611070"/>
            <a:ext cx="1762125" cy="461665"/>
          </a:xfrm>
          <a:prstGeom prst="rect">
            <a:avLst/>
          </a:prstGeom>
          <a:noFill/>
        </p:spPr>
        <p:txBody>
          <a:bodyPr wrap="square" rtlCol="0">
            <a:spAutoFit/>
          </a:bodyPr>
          <a:lstStyle/>
          <a:p>
            <a:r>
              <a:rPr lang="en-US" sz="1200" b="1" dirty="0"/>
              <a:t>The browser will now understand the code</a:t>
            </a:r>
            <a:r>
              <a:rPr lang="en-US" sz="1200" dirty="0"/>
              <a:t>.</a:t>
            </a:r>
          </a:p>
        </p:txBody>
      </p:sp>
    </p:spTree>
    <p:extLst>
      <p:ext uri="{BB962C8B-B14F-4D97-AF65-F5344CB8AC3E}">
        <p14:creationId xmlns:p14="http://schemas.microsoft.com/office/powerpoint/2010/main" val="1502699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MVC Architecture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MVC Stands for Model , View and Controller.</a:t>
            </a:r>
          </a:p>
          <a:p>
            <a:pPr marL="285750" indent="-285750" algn="just">
              <a:buFont typeface="Arial" panose="020B0604020202020204" pitchFamily="34" charset="0"/>
              <a:buChar char="•"/>
            </a:pPr>
            <a:r>
              <a:rPr lang="en-US" dirty="0"/>
              <a:t>MVC is a design pattern used in software industries to build applications.</a:t>
            </a:r>
            <a:endParaRPr lang="en-US" b="0" i="0" dirty="0">
              <a:effectLst/>
            </a:endParaRPr>
          </a:p>
          <a:p>
            <a:pPr algn="just"/>
            <a:r>
              <a:rPr lang="en-US" dirty="0"/>
              <a:t>      </a:t>
            </a:r>
            <a:r>
              <a:rPr lang="en-US" b="1" dirty="0"/>
              <a:t>1. Model:  </a:t>
            </a:r>
            <a:r>
              <a:rPr lang="en-US" dirty="0"/>
              <a:t>It holds the data of the application inside itself.</a:t>
            </a:r>
            <a:endParaRPr lang="en-US" b="1" dirty="0"/>
          </a:p>
          <a:p>
            <a:pPr algn="just"/>
            <a:r>
              <a:rPr lang="en-US" b="1" i="0" dirty="0">
                <a:effectLst/>
              </a:rPr>
              <a:t>      2. View: </a:t>
            </a:r>
            <a:r>
              <a:rPr lang="en-US" i="0" dirty="0">
                <a:effectLst/>
              </a:rPr>
              <a:t>It is the output and input interface of the application or can say it is the user interface .</a:t>
            </a:r>
            <a:endParaRPr lang="en-US" b="1" i="0" dirty="0">
              <a:effectLst/>
            </a:endParaRPr>
          </a:p>
          <a:p>
            <a:pPr algn="just"/>
            <a:r>
              <a:rPr lang="en-US" b="1" dirty="0"/>
              <a:t>      3. Controller : </a:t>
            </a:r>
            <a:r>
              <a:rPr lang="en-US" dirty="0"/>
              <a:t>It has all the processing logic inside itself (all written in JavaScript).</a:t>
            </a:r>
            <a:endParaRPr lang="en-US" b="1" dirty="0"/>
          </a:p>
        </p:txBody>
      </p:sp>
      <p:sp>
        <p:nvSpPr>
          <p:cNvPr id="4" name="Rectangle: Rounded Corners 3">
            <a:extLst>
              <a:ext uri="{FF2B5EF4-FFF2-40B4-BE49-F238E27FC236}">
                <a16:creationId xmlns:a16="http://schemas.microsoft.com/office/drawing/2014/main" id="{8FA96D7A-5062-4816-9676-2944CAEDABF5}"/>
              </a:ext>
            </a:extLst>
          </p:cNvPr>
          <p:cNvSpPr/>
          <p:nvPr/>
        </p:nvSpPr>
        <p:spPr>
          <a:xfrm>
            <a:off x="4171948" y="3068254"/>
            <a:ext cx="3248025" cy="146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r>
              <a:rPr lang="en-US" dirty="0"/>
              <a:t>[Processing]</a:t>
            </a:r>
          </a:p>
          <a:p>
            <a:pPr algn="ctr"/>
            <a:r>
              <a:rPr lang="en-US" sz="1400" dirty="0">
                <a:solidFill>
                  <a:schemeClr val="accent3"/>
                </a:solidFill>
              </a:rPr>
              <a:t>All processing logic is written in JavaScript because browser only understand JavaScript.</a:t>
            </a:r>
          </a:p>
        </p:txBody>
      </p:sp>
      <p:sp>
        <p:nvSpPr>
          <p:cNvPr id="5" name="Rectangle: Rounded Corners 4">
            <a:extLst>
              <a:ext uri="{FF2B5EF4-FFF2-40B4-BE49-F238E27FC236}">
                <a16:creationId xmlns:a16="http://schemas.microsoft.com/office/drawing/2014/main" id="{4322BA8E-996F-4A04-AF9D-49746A464A85}"/>
              </a:ext>
            </a:extLst>
          </p:cNvPr>
          <p:cNvSpPr/>
          <p:nvPr/>
        </p:nvSpPr>
        <p:spPr>
          <a:xfrm>
            <a:off x="2014535" y="5273197"/>
            <a:ext cx="2224089" cy="110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a:p>
            <a:pPr algn="ctr"/>
            <a:r>
              <a:rPr lang="en-US" dirty="0"/>
              <a:t>I/O</a:t>
            </a:r>
          </a:p>
        </p:txBody>
      </p:sp>
      <p:sp>
        <p:nvSpPr>
          <p:cNvPr id="6" name="Rectangle: Rounded Corners 5">
            <a:extLst>
              <a:ext uri="{FF2B5EF4-FFF2-40B4-BE49-F238E27FC236}">
                <a16:creationId xmlns:a16="http://schemas.microsoft.com/office/drawing/2014/main" id="{35C3EB0D-62CB-432C-87F4-7EC50622B910}"/>
              </a:ext>
            </a:extLst>
          </p:cNvPr>
          <p:cNvSpPr/>
          <p:nvPr/>
        </p:nvSpPr>
        <p:spPr>
          <a:xfrm>
            <a:off x="7858125" y="4985653"/>
            <a:ext cx="2795588" cy="1477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a:p>
            <a:pPr algn="ctr"/>
            <a:r>
              <a:rPr lang="en-US" dirty="0"/>
              <a:t>[Data]</a:t>
            </a:r>
          </a:p>
        </p:txBody>
      </p:sp>
      <p:cxnSp>
        <p:nvCxnSpPr>
          <p:cNvPr id="10" name="Straight Arrow Connector 9">
            <a:extLst>
              <a:ext uri="{FF2B5EF4-FFF2-40B4-BE49-F238E27FC236}">
                <a16:creationId xmlns:a16="http://schemas.microsoft.com/office/drawing/2014/main" id="{89705289-B176-44A4-A6C7-F61050E2BA18}"/>
              </a:ext>
            </a:extLst>
          </p:cNvPr>
          <p:cNvCxnSpPr>
            <a:cxnSpLocks/>
            <a:stCxn id="72" idx="6"/>
          </p:cNvCxnSpPr>
          <p:nvPr/>
        </p:nvCxnSpPr>
        <p:spPr>
          <a:xfrm>
            <a:off x="814065" y="5900081"/>
            <a:ext cx="12004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3D8C5EC7-F996-41D6-90B0-BD21A4C496F7}"/>
              </a:ext>
            </a:extLst>
          </p:cNvPr>
          <p:cNvCxnSpPr>
            <a:cxnSpLocks/>
          </p:cNvCxnSpPr>
          <p:nvPr/>
        </p:nvCxnSpPr>
        <p:spPr>
          <a:xfrm flipV="1">
            <a:off x="2315363" y="3906208"/>
            <a:ext cx="1856585" cy="1366989"/>
          </a:xfrm>
          <a:prstGeom prst="bentConnector3">
            <a:avLst>
              <a:gd name="adj1" fmla="val 2800"/>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829C64CA-B3D3-4A47-AF19-50D9A2F4E47F}"/>
              </a:ext>
            </a:extLst>
          </p:cNvPr>
          <p:cNvCxnSpPr>
            <a:cxnSpLocks/>
          </p:cNvCxnSpPr>
          <p:nvPr/>
        </p:nvCxnSpPr>
        <p:spPr>
          <a:xfrm rot="10800000">
            <a:off x="7443789" y="3587267"/>
            <a:ext cx="2838455" cy="1398387"/>
          </a:xfrm>
          <a:prstGeom prst="bentConnector3">
            <a:avLst>
              <a:gd name="adj1" fmla="val 13087"/>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A6905E4A-15BB-4620-AA24-22D526D269E6}"/>
              </a:ext>
            </a:extLst>
          </p:cNvPr>
          <p:cNvCxnSpPr>
            <a:cxnSpLocks/>
            <a:stCxn id="4" idx="3"/>
          </p:cNvCxnSpPr>
          <p:nvPr/>
        </p:nvCxnSpPr>
        <p:spPr>
          <a:xfrm>
            <a:off x="7419973" y="3799495"/>
            <a:ext cx="1028698" cy="117033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ED85D24D-0639-4797-B08C-90338039EF64}"/>
              </a:ext>
            </a:extLst>
          </p:cNvPr>
          <p:cNvSpPr txBox="1"/>
          <p:nvPr/>
        </p:nvSpPr>
        <p:spPr>
          <a:xfrm>
            <a:off x="851840" y="4441437"/>
            <a:ext cx="1533525" cy="1015663"/>
          </a:xfrm>
          <a:prstGeom prst="rect">
            <a:avLst/>
          </a:prstGeom>
          <a:noFill/>
        </p:spPr>
        <p:txBody>
          <a:bodyPr wrap="square" rtlCol="0">
            <a:spAutoFit/>
          </a:bodyPr>
          <a:lstStyle/>
          <a:p>
            <a:r>
              <a:rPr lang="en-US" sz="1200" b="1" dirty="0"/>
              <a:t>The View Triggers a event to the controller.</a:t>
            </a:r>
          </a:p>
          <a:p>
            <a:pPr algn="ctr"/>
            <a:r>
              <a:rPr lang="en-US" sz="1200" b="1" u="sng" dirty="0">
                <a:solidFill>
                  <a:schemeClr val="accent4">
                    <a:lumMod val="75000"/>
                  </a:schemeClr>
                </a:solidFill>
              </a:rPr>
              <a:t>&lt;&lt;Event&gt;&gt;</a:t>
            </a:r>
          </a:p>
          <a:p>
            <a:endParaRPr lang="en-US" sz="1200" b="1" dirty="0"/>
          </a:p>
        </p:txBody>
      </p:sp>
      <p:sp>
        <p:nvSpPr>
          <p:cNvPr id="29" name="TextBox 28">
            <a:extLst>
              <a:ext uri="{FF2B5EF4-FFF2-40B4-BE49-F238E27FC236}">
                <a16:creationId xmlns:a16="http://schemas.microsoft.com/office/drawing/2014/main" id="{FDF18D92-C5C9-49BB-8447-22F15C26F4A7}"/>
              </a:ext>
            </a:extLst>
          </p:cNvPr>
          <p:cNvSpPr txBox="1"/>
          <p:nvPr/>
        </p:nvSpPr>
        <p:spPr>
          <a:xfrm>
            <a:off x="2444894" y="2801062"/>
            <a:ext cx="2952750" cy="646331"/>
          </a:xfrm>
          <a:prstGeom prst="rect">
            <a:avLst/>
          </a:prstGeom>
          <a:noFill/>
        </p:spPr>
        <p:txBody>
          <a:bodyPr wrap="square" rtlCol="0">
            <a:spAutoFit/>
          </a:bodyPr>
          <a:lstStyle/>
          <a:p>
            <a:r>
              <a:rPr lang="en-US" sz="1200" b="1" dirty="0"/>
              <a:t>The Controller has a </a:t>
            </a:r>
            <a:r>
              <a:rPr lang="en-US" sz="1200" b="1" u="sng" dirty="0"/>
              <a:t>event handler </a:t>
            </a:r>
            <a:r>
              <a:rPr lang="en-US" sz="1200" b="1" dirty="0"/>
              <a:t>to handle the triggered event </a:t>
            </a:r>
          </a:p>
          <a:p>
            <a:r>
              <a:rPr lang="en-US" sz="1200" b="1" dirty="0">
                <a:solidFill>
                  <a:schemeClr val="accent4">
                    <a:lumMod val="75000"/>
                  </a:schemeClr>
                </a:solidFill>
              </a:rPr>
              <a:t>eventHandler</a:t>
            </a:r>
            <a:r>
              <a:rPr lang="en-US" sz="1200" b="1" dirty="0"/>
              <a:t>()</a:t>
            </a:r>
          </a:p>
        </p:txBody>
      </p:sp>
      <p:sp>
        <p:nvSpPr>
          <p:cNvPr id="35" name="TextBox 34">
            <a:extLst>
              <a:ext uri="{FF2B5EF4-FFF2-40B4-BE49-F238E27FC236}">
                <a16:creationId xmlns:a16="http://schemas.microsoft.com/office/drawing/2014/main" id="{7F1DC975-1339-4FD5-B51B-E501E2C5A489}"/>
              </a:ext>
            </a:extLst>
          </p:cNvPr>
          <p:cNvSpPr txBox="1"/>
          <p:nvPr/>
        </p:nvSpPr>
        <p:spPr>
          <a:xfrm>
            <a:off x="7434261" y="3862035"/>
            <a:ext cx="1171575" cy="1015663"/>
          </a:xfrm>
          <a:prstGeom prst="rect">
            <a:avLst/>
          </a:prstGeom>
          <a:noFill/>
        </p:spPr>
        <p:txBody>
          <a:bodyPr wrap="square" rtlCol="0">
            <a:spAutoFit/>
          </a:bodyPr>
          <a:lstStyle/>
          <a:p>
            <a:r>
              <a:rPr lang="en-US" sz="1200" b="1" dirty="0"/>
              <a:t>If the event need the data it </a:t>
            </a:r>
            <a:r>
              <a:rPr lang="en-US" sz="1200" b="1" u="sng" dirty="0">
                <a:solidFill>
                  <a:schemeClr val="accent4">
                    <a:lumMod val="75000"/>
                  </a:schemeClr>
                </a:solidFill>
              </a:rPr>
              <a:t>request</a:t>
            </a:r>
            <a:r>
              <a:rPr lang="en-US" sz="1200" b="1" dirty="0"/>
              <a:t> the model for the data</a:t>
            </a:r>
          </a:p>
        </p:txBody>
      </p:sp>
      <p:cxnSp>
        <p:nvCxnSpPr>
          <p:cNvPr id="36" name="Connector: Elbow 35">
            <a:extLst>
              <a:ext uri="{FF2B5EF4-FFF2-40B4-BE49-F238E27FC236}">
                <a16:creationId xmlns:a16="http://schemas.microsoft.com/office/drawing/2014/main" id="{9EF1EBF1-B88D-4685-991C-E831E8FC767A}"/>
              </a:ext>
            </a:extLst>
          </p:cNvPr>
          <p:cNvCxnSpPr>
            <a:cxnSpLocks/>
            <a:endCxn id="5" idx="0"/>
          </p:cNvCxnSpPr>
          <p:nvPr/>
        </p:nvCxnSpPr>
        <p:spPr>
          <a:xfrm rot="10800000" flipV="1">
            <a:off x="3126581" y="4530735"/>
            <a:ext cx="1216825" cy="74246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88B9AC42-5F1A-4BCF-A624-C16BCBEBD052}"/>
              </a:ext>
            </a:extLst>
          </p:cNvPr>
          <p:cNvSpPr txBox="1"/>
          <p:nvPr/>
        </p:nvSpPr>
        <p:spPr>
          <a:xfrm>
            <a:off x="9984685" y="3493454"/>
            <a:ext cx="1200150" cy="1015663"/>
          </a:xfrm>
          <a:prstGeom prst="rect">
            <a:avLst/>
          </a:prstGeom>
          <a:noFill/>
        </p:spPr>
        <p:txBody>
          <a:bodyPr wrap="square" rtlCol="0">
            <a:spAutoFit/>
          </a:bodyPr>
          <a:lstStyle/>
          <a:p>
            <a:r>
              <a:rPr lang="en-US" sz="1200" b="1" dirty="0"/>
              <a:t>Model will </a:t>
            </a:r>
            <a:r>
              <a:rPr lang="en-US" sz="1200" b="1" dirty="0">
                <a:solidFill>
                  <a:schemeClr val="accent4">
                    <a:lumMod val="75000"/>
                  </a:schemeClr>
                </a:solidFill>
              </a:rPr>
              <a:t>notify</a:t>
            </a:r>
            <a:r>
              <a:rPr lang="en-US" sz="1200" b="1" dirty="0"/>
              <a:t> the controller back again with the data.</a:t>
            </a:r>
          </a:p>
        </p:txBody>
      </p:sp>
      <p:sp>
        <p:nvSpPr>
          <p:cNvPr id="45" name="TextBox 44">
            <a:extLst>
              <a:ext uri="{FF2B5EF4-FFF2-40B4-BE49-F238E27FC236}">
                <a16:creationId xmlns:a16="http://schemas.microsoft.com/office/drawing/2014/main" id="{99B8C2B0-E138-4C14-B354-CC6DA3BCD4A9}"/>
              </a:ext>
            </a:extLst>
          </p:cNvPr>
          <p:cNvSpPr txBox="1"/>
          <p:nvPr/>
        </p:nvSpPr>
        <p:spPr>
          <a:xfrm>
            <a:off x="3143250" y="4509386"/>
            <a:ext cx="1443035" cy="830997"/>
          </a:xfrm>
          <a:prstGeom prst="rect">
            <a:avLst/>
          </a:prstGeom>
          <a:noFill/>
        </p:spPr>
        <p:txBody>
          <a:bodyPr wrap="square" rtlCol="0">
            <a:spAutoFit/>
          </a:bodyPr>
          <a:lstStyle/>
          <a:p>
            <a:r>
              <a:rPr lang="en-US" sz="1200" b="1" dirty="0"/>
              <a:t>The controller get the data and </a:t>
            </a:r>
            <a:r>
              <a:rPr lang="en-US" sz="1200" b="1" dirty="0">
                <a:solidFill>
                  <a:schemeClr val="accent4">
                    <a:lumMod val="75000"/>
                  </a:schemeClr>
                </a:solidFill>
              </a:rPr>
              <a:t>notifies</a:t>
            </a:r>
            <a:r>
              <a:rPr lang="en-US" sz="1200" b="1" dirty="0"/>
              <a:t> the view back</a:t>
            </a:r>
          </a:p>
        </p:txBody>
      </p:sp>
      <p:sp>
        <p:nvSpPr>
          <p:cNvPr id="46" name="TextBox 45">
            <a:extLst>
              <a:ext uri="{FF2B5EF4-FFF2-40B4-BE49-F238E27FC236}">
                <a16:creationId xmlns:a16="http://schemas.microsoft.com/office/drawing/2014/main" id="{455979DC-C12C-43E5-BA8F-253A4F85EB22}"/>
              </a:ext>
            </a:extLst>
          </p:cNvPr>
          <p:cNvSpPr txBox="1"/>
          <p:nvPr/>
        </p:nvSpPr>
        <p:spPr>
          <a:xfrm>
            <a:off x="161925" y="6143525"/>
            <a:ext cx="742950" cy="369332"/>
          </a:xfrm>
          <a:prstGeom prst="rect">
            <a:avLst/>
          </a:prstGeom>
          <a:noFill/>
        </p:spPr>
        <p:txBody>
          <a:bodyPr wrap="square" rtlCol="0">
            <a:spAutoFit/>
          </a:bodyPr>
          <a:lstStyle/>
          <a:p>
            <a:r>
              <a:rPr lang="en-US" b="1" dirty="0"/>
              <a:t>User</a:t>
            </a:r>
          </a:p>
        </p:txBody>
      </p:sp>
      <p:sp>
        <p:nvSpPr>
          <p:cNvPr id="47" name="Arrow: Left-Right 46">
            <a:extLst>
              <a:ext uri="{FF2B5EF4-FFF2-40B4-BE49-F238E27FC236}">
                <a16:creationId xmlns:a16="http://schemas.microsoft.com/office/drawing/2014/main" id="{EB724B74-3B28-47B4-BEC4-1B9A16960F94}"/>
              </a:ext>
            </a:extLst>
          </p:cNvPr>
          <p:cNvSpPr/>
          <p:nvPr/>
        </p:nvSpPr>
        <p:spPr>
          <a:xfrm>
            <a:off x="4238624" y="5482807"/>
            <a:ext cx="3552825" cy="7664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sp>
        <p:nvSpPr>
          <p:cNvPr id="70" name="TextBox 69">
            <a:extLst>
              <a:ext uri="{FF2B5EF4-FFF2-40B4-BE49-F238E27FC236}">
                <a16:creationId xmlns:a16="http://schemas.microsoft.com/office/drawing/2014/main" id="{C7241F1B-0B66-4554-8D4A-450645327227}"/>
              </a:ext>
            </a:extLst>
          </p:cNvPr>
          <p:cNvSpPr txBox="1"/>
          <p:nvPr/>
        </p:nvSpPr>
        <p:spPr>
          <a:xfrm>
            <a:off x="4714876" y="5101471"/>
            <a:ext cx="2795588" cy="461665"/>
          </a:xfrm>
          <a:prstGeom prst="rect">
            <a:avLst/>
          </a:prstGeom>
          <a:noFill/>
        </p:spPr>
        <p:txBody>
          <a:bodyPr wrap="square" rtlCol="0">
            <a:spAutoFit/>
          </a:bodyPr>
          <a:lstStyle/>
          <a:p>
            <a:r>
              <a:rPr lang="en-US" sz="1200" b="1" dirty="0"/>
              <a:t>If we want direct interaction between view and model we use data binding</a:t>
            </a:r>
          </a:p>
        </p:txBody>
      </p:sp>
      <p:sp>
        <p:nvSpPr>
          <p:cNvPr id="72" name="Smiley Face 71">
            <a:extLst>
              <a:ext uri="{FF2B5EF4-FFF2-40B4-BE49-F238E27FC236}">
                <a16:creationId xmlns:a16="http://schemas.microsoft.com/office/drawing/2014/main" id="{1E44ED2B-5B00-4FAE-9BF5-A12E445D1D9A}"/>
              </a:ext>
            </a:extLst>
          </p:cNvPr>
          <p:cNvSpPr/>
          <p:nvPr/>
        </p:nvSpPr>
        <p:spPr>
          <a:xfrm>
            <a:off x="161925" y="5563135"/>
            <a:ext cx="652140" cy="673891"/>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392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Project Structure of UI5 Project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22222"/>
                </a:solidFill>
                <a:effectLst/>
              </a:rPr>
              <a:t>When you create a new SAPUI5 application, you will be able to see a folder structure created in your project explorer like below.</a:t>
            </a:r>
            <a:r>
              <a:rPr lang="en-US" dirty="0"/>
              <a:t> </a:t>
            </a:r>
          </a:p>
          <a:p>
            <a:pPr algn="just"/>
            <a:r>
              <a:rPr lang="en-US" b="0" i="0" dirty="0">
                <a:solidFill>
                  <a:srgbClr val="313B3F"/>
                </a:solidFill>
                <a:effectLst/>
              </a:rPr>
              <a:t>In a SAP project there are a number of folders and files that you will not recognize if you are not familiar with MVC. Let's have a quick overview.</a:t>
            </a:r>
          </a:p>
          <a:p>
            <a:pPr algn="just"/>
            <a:r>
              <a:rPr lang="en-US" b="0" i="0" dirty="0">
                <a:solidFill>
                  <a:srgbClr val="313B3F"/>
                </a:solidFill>
                <a:effectLst/>
              </a:rPr>
              <a:t>Within a given project inside the </a:t>
            </a:r>
            <a:r>
              <a:rPr lang="en-US" b="1" i="0" dirty="0">
                <a:solidFill>
                  <a:srgbClr val="313B3F"/>
                </a:solidFill>
                <a:effectLst/>
              </a:rPr>
              <a:t>webapp</a:t>
            </a:r>
            <a:r>
              <a:rPr lang="en-US" b="0" i="0" dirty="0">
                <a:solidFill>
                  <a:srgbClr val="313B3F"/>
                </a:solidFill>
                <a:effectLst/>
              </a:rPr>
              <a:t> folder , you have three core folders</a:t>
            </a:r>
            <a:endParaRPr lang="en-US" dirty="0">
              <a:solidFill>
                <a:srgbClr val="313B3F"/>
              </a:solidFill>
            </a:endParaRPr>
          </a:p>
          <a:p>
            <a:pPr marL="285750" indent="-285750" algn="just">
              <a:buFont typeface="Arial" panose="020B0604020202020204" pitchFamily="34" charset="0"/>
              <a:buChar char="•"/>
            </a:pPr>
            <a:r>
              <a:rPr lang="en-US" dirty="0">
                <a:solidFill>
                  <a:srgbClr val="313B3F"/>
                </a:solidFill>
              </a:rPr>
              <a:t>Model</a:t>
            </a:r>
          </a:p>
          <a:p>
            <a:pPr marL="285750" indent="-285750" algn="just">
              <a:buFont typeface="Arial" panose="020B0604020202020204" pitchFamily="34" charset="0"/>
              <a:buChar char="•"/>
            </a:pPr>
            <a:r>
              <a:rPr lang="en-US" dirty="0">
                <a:solidFill>
                  <a:srgbClr val="313B3F"/>
                </a:solidFill>
              </a:rPr>
              <a:t>View</a:t>
            </a:r>
          </a:p>
          <a:p>
            <a:pPr marL="285750" indent="-285750" algn="just">
              <a:buFont typeface="Arial" panose="020B0604020202020204" pitchFamily="34" charset="0"/>
              <a:buChar char="•"/>
            </a:pPr>
            <a:r>
              <a:rPr lang="en-US" dirty="0">
                <a:solidFill>
                  <a:srgbClr val="313B3F"/>
                </a:solidFill>
              </a:rPr>
              <a:t>Controller</a:t>
            </a:r>
          </a:p>
          <a:p>
            <a:pPr algn="just"/>
            <a:endParaRPr lang="en-US" b="0" i="0" dirty="0">
              <a:solidFill>
                <a:srgbClr val="313B3F"/>
              </a:solidFill>
              <a:effectLst/>
            </a:endParaRPr>
          </a:p>
          <a:p>
            <a:pPr algn="just"/>
            <a:r>
              <a:rPr lang="en-US" b="1" dirty="0">
                <a:solidFill>
                  <a:srgbClr val="313B3F"/>
                </a:solidFill>
              </a:rPr>
              <a:t>webapp folder : </a:t>
            </a:r>
            <a:r>
              <a:rPr lang="en-US" dirty="0">
                <a:solidFill>
                  <a:srgbClr val="313B3F"/>
                </a:solidFill>
              </a:rPr>
              <a:t>webapp folder is the root folder of the application in which all the core folders and files of the application were kept.</a:t>
            </a:r>
          </a:p>
        </p:txBody>
      </p:sp>
      <p:sp>
        <p:nvSpPr>
          <p:cNvPr id="7" name="Rectangle 6">
            <a:extLst>
              <a:ext uri="{FF2B5EF4-FFF2-40B4-BE49-F238E27FC236}">
                <a16:creationId xmlns:a16="http://schemas.microsoft.com/office/drawing/2014/main" id="{76DDF586-C430-4F5F-A2F9-35412E3C3DD0}"/>
              </a:ext>
            </a:extLst>
          </p:cNvPr>
          <p:cNvSpPr/>
          <p:nvPr/>
        </p:nvSpPr>
        <p:spPr>
          <a:xfrm>
            <a:off x="6562725" y="2333625"/>
            <a:ext cx="1514475" cy="295275"/>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A387A183-5FE8-4A85-A755-B99DC1886333}"/>
              </a:ext>
            </a:extLst>
          </p:cNvPr>
          <p:cNvPicPr>
            <a:picLocks noChangeAspect="1"/>
          </p:cNvPicPr>
          <p:nvPr/>
        </p:nvPicPr>
        <p:blipFill>
          <a:blip r:embed="rId2"/>
          <a:stretch>
            <a:fillRect/>
          </a:stretch>
        </p:blipFill>
        <p:spPr>
          <a:xfrm>
            <a:off x="6397145" y="3933883"/>
            <a:ext cx="3856725" cy="2524125"/>
          </a:xfrm>
          <a:prstGeom prst="rect">
            <a:avLst/>
          </a:prstGeom>
        </p:spPr>
      </p:pic>
    </p:spTree>
    <p:extLst>
      <p:ext uri="{BB962C8B-B14F-4D97-AF65-F5344CB8AC3E}">
        <p14:creationId xmlns:p14="http://schemas.microsoft.com/office/powerpoint/2010/main" val="1755149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16B80C-0BBA-8ADE-2576-5517F78CE46D}"/>
              </a:ext>
            </a:extLst>
          </p:cNvPr>
          <p:cNvSpPr txBox="1"/>
          <p:nvPr/>
        </p:nvSpPr>
        <p:spPr>
          <a:xfrm>
            <a:off x="408373" y="479395"/>
            <a:ext cx="7910003" cy="5909310"/>
          </a:xfrm>
          <a:prstGeom prst="rect">
            <a:avLst/>
          </a:prstGeom>
          <a:noFill/>
        </p:spPr>
        <p:txBody>
          <a:bodyPr wrap="square" rtlCol="0">
            <a:spAutoFit/>
          </a:bodyPr>
          <a:lstStyle/>
          <a:p>
            <a:pPr marL="342900" indent="-342900">
              <a:buAutoNum type="arabicPeriod"/>
            </a:pPr>
            <a:r>
              <a:rPr lang="en-IN" dirty="0"/>
              <a:t>Create JSON Data  </a:t>
            </a:r>
          </a:p>
          <a:p>
            <a:r>
              <a:rPr lang="en-IN" dirty="0"/>
              <a:t>             var data = [{}, {}, {}];</a:t>
            </a:r>
          </a:p>
          <a:p>
            <a:pPr marL="342900" indent="-342900">
              <a:buAutoNum type="arabicPeriod"/>
            </a:pPr>
            <a:r>
              <a:rPr lang="en-IN" dirty="0"/>
              <a:t>Create </a:t>
            </a:r>
            <a:r>
              <a:rPr lang="en-IN" dirty="0" err="1"/>
              <a:t>JSONModel</a:t>
            </a:r>
            <a:r>
              <a:rPr lang="en-IN" dirty="0"/>
              <a:t> </a:t>
            </a:r>
          </a:p>
          <a:p>
            <a:r>
              <a:rPr lang="en-IN" dirty="0"/>
              <a:t>	use </a:t>
            </a:r>
            <a:r>
              <a:rPr lang="en-IN" dirty="0" err="1"/>
              <a:t>sap.ui.model.json.JSONModel</a:t>
            </a:r>
            <a:r>
              <a:rPr lang="en-IN" dirty="0"/>
              <a:t> ( import it controller)</a:t>
            </a:r>
          </a:p>
          <a:p>
            <a:r>
              <a:rPr lang="en-IN" dirty="0"/>
              <a:t>	add them in defines list </a:t>
            </a:r>
          </a:p>
          <a:p>
            <a:r>
              <a:rPr lang="en-IN" dirty="0"/>
              <a:t>	create model using </a:t>
            </a:r>
            <a:r>
              <a:rPr lang="en-IN" b="1" dirty="0"/>
              <a:t>new </a:t>
            </a:r>
            <a:r>
              <a:rPr lang="en-IN" b="1" dirty="0" err="1"/>
              <a:t>JSONModel</a:t>
            </a:r>
            <a:r>
              <a:rPr lang="en-IN" b="1" dirty="0"/>
              <a:t>()</a:t>
            </a:r>
          </a:p>
          <a:p>
            <a:pPr marL="342900" indent="-342900">
              <a:buAutoNum type="arabicPeriod"/>
            </a:pPr>
            <a:r>
              <a:rPr lang="en-IN" dirty="0"/>
              <a:t>Set Data to </a:t>
            </a:r>
            <a:r>
              <a:rPr lang="en-IN" dirty="0" err="1"/>
              <a:t>JSONModel</a:t>
            </a:r>
            <a:endParaRPr lang="en-IN" dirty="0"/>
          </a:p>
          <a:p>
            <a:pPr lvl="1"/>
            <a:r>
              <a:rPr lang="en-IN" dirty="0"/>
              <a:t>          </a:t>
            </a:r>
            <a:r>
              <a:rPr lang="en-IN" dirty="0" err="1"/>
              <a:t>jsonModel.setData</a:t>
            </a:r>
            <a:r>
              <a:rPr lang="en-IN" dirty="0"/>
              <a:t>();</a:t>
            </a:r>
          </a:p>
          <a:p>
            <a:pPr marL="342900" indent="-342900">
              <a:buAutoNum type="arabicPeriod"/>
            </a:pPr>
            <a:r>
              <a:rPr lang="en-IN" dirty="0" err="1"/>
              <a:t>SetModel</a:t>
            </a:r>
            <a:r>
              <a:rPr lang="en-IN" dirty="0"/>
              <a:t> to View </a:t>
            </a:r>
          </a:p>
          <a:p>
            <a:pPr lvl="2"/>
            <a:r>
              <a:rPr lang="en-IN" dirty="0" err="1"/>
              <a:t>this.getView</a:t>
            </a:r>
            <a:r>
              <a:rPr lang="en-IN" dirty="0"/>
              <a:t>().</a:t>
            </a:r>
            <a:r>
              <a:rPr lang="en-IN" dirty="0" err="1"/>
              <a:t>setModel</a:t>
            </a:r>
            <a:r>
              <a:rPr lang="en-IN" dirty="0"/>
              <a:t>(</a:t>
            </a:r>
            <a:r>
              <a:rPr lang="en-IN" dirty="0" err="1"/>
              <a:t>jsonModel</a:t>
            </a:r>
            <a:r>
              <a:rPr lang="en-IN" dirty="0"/>
              <a:t>)</a:t>
            </a:r>
          </a:p>
          <a:p>
            <a:pPr marL="342900" indent="-342900">
              <a:buAutoNum type="arabicPeriod"/>
            </a:pPr>
            <a:r>
              <a:rPr lang="en-IN" dirty="0"/>
              <a:t>Apply Binding in View </a:t>
            </a:r>
          </a:p>
          <a:p>
            <a:r>
              <a:rPr lang="en-IN" dirty="0"/>
              <a:t>      {/} -&gt; Root of the Data / context of the Data  </a:t>
            </a:r>
          </a:p>
          <a:p>
            <a:r>
              <a:rPr lang="en-IN" dirty="0"/>
              <a:t>      {</a:t>
            </a:r>
            <a:r>
              <a:rPr lang="en-IN" dirty="0" err="1"/>
              <a:t>mappingNames</a:t>
            </a:r>
            <a:r>
              <a:rPr lang="en-IN" dirty="0"/>
              <a:t>}</a:t>
            </a:r>
          </a:p>
          <a:p>
            <a:endParaRPr lang="en-IN" dirty="0"/>
          </a:p>
          <a:p>
            <a:endParaRPr lang="en-IN" dirty="0"/>
          </a:p>
          <a:p>
            <a:r>
              <a:rPr lang="en-IN" dirty="0"/>
              <a:t>Properties </a:t>
            </a:r>
          </a:p>
          <a:p>
            <a:r>
              <a:rPr lang="en-IN" dirty="0"/>
              <a:t>Aggregations</a:t>
            </a:r>
          </a:p>
          <a:p>
            <a:r>
              <a:rPr lang="en-IN" dirty="0"/>
              <a:t>Events : </a:t>
            </a:r>
          </a:p>
          <a:p>
            <a:pPr marL="342900" indent="-342900">
              <a:buAutoNum type="arabicPeriod"/>
            </a:pPr>
            <a:r>
              <a:rPr lang="en-IN" dirty="0"/>
              <a:t>Register the event with </a:t>
            </a:r>
            <a:r>
              <a:rPr lang="en-IN" dirty="0" err="1"/>
              <a:t>eventname</a:t>
            </a:r>
            <a:r>
              <a:rPr lang="en-IN" dirty="0"/>
              <a:t>=“</a:t>
            </a:r>
            <a:r>
              <a:rPr lang="en-IN" dirty="0" err="1"/>
              <a:t>functionName</a:t>
            </a:r>
            <a:r>
              <a:rPr lang="en-IN" dirty="0"/>
              <a:t>”</a:t>
            </a:r>
          </a:p>
          <a:p>
            <a:pPr marL="342900" indent="-342900">
              <a:buAutoNum type="arabicPeriod"/>
            </a:pPr>
            <a:r>
              <a:rPr lang="en-IN" dirty="0"/>
              <a:t>Define the function in controller </a:t>
            </a:r>
          </a:p>
          <a:p>
            <a:r>
              <a:rPr lang="en-IN" dirty="0"/>
              <a:t>Methods</a:t>
            </a:r>
          </a:p>
        </p:txBody>
      </p:sp>
    </p:spTree>
    <p:extLst>
      <p:ext uri="{BB962C8B-B14F-4D97-AF65-F5344CB8AC3E}">
        <p14:creationId xmlns:p14="http://schemas.microsoft.com/office/powerpoint/2010/main" val="2029207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UI5 Project in VS Code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r>
              <a:rPr lang="en-US" u="sng" dirty="0"/>
              <a:t>Pre-requisites:</a:t>
            </a:r>
          </a:p>
          <a:p>
            <a:pPr marL="285750" indent="-285750">
              <a:buFont typeface="Arial" panose="020B0604020202020204" pitchFamily="34" charset="0"/>
              <a:buChar char="•"/>
            </a:pPr>
            <a:r>
              <a:rPr lang="en-US" dirty="0"/>
              <a:t>We must have node.js v14 or above installed in our system.</a:t>
            </a:r>
          </a:p>
          <a:p>
            <a:pPr marL="285750" indent="-285750">
              <a:buFont typeface="Arial" panose="020B0604020202020204" pitchFamily="34" charset="0"/>
              <a:buChar char="•"/>
            </a:pPr>
            <a:r>
              <a:rPr lang="en-US" dirty="0"/>
              <a:t>We must have sap ui5 tooling installed in our system</a:t>
            </a:r>
          </a:p>
          <a:p>
            <a:r>
              <a:rPr lang="en-US" b="1" i="1" dirty="0">
                <a:solidFill>
                  <a:srgbClr val="FF0000"/>
                </a:solidFill>
              </a:rPr>
              <a:t>npm install –g @ui5/cli</a:t>
            </a:r>
            <a:r>
              <a:rPr lang="en-US" b="1" i="1" dirty="0"/>
              <a:t> (ui5 command line tool)</a:t>
            </a:r>
          </a:p>
          <a:p>
            <a:r>
              <a:rPr lang="en-US" b="1" i="1" dirty="0">
                <a:solidFill>
                  <a:srgbClr val="FF0000"/>
                </a:solidFill>
              </a:rPr>
              <a:t>npm install –g @sap/ux-ui5 tooling  </a:t>
            </a:r>
            <a:r>
              <a:rPr lang="en-US" b="1" i="1" dirty="0"/>
              <a:t>(Fiori command tools)</a:t>
            </a:r>
          </a:p>
          <a:p>
            <a:r>
              <a:rPr lang="en-US" dirty="0"/>
              <a:t>Both are pre-installed in BAS (Business Application Studio)</a:t>
            </a:r>
          </a:p>
          <a:p>
            <a:endParaRPr lang="en-US" dirty="0"/>
          </a:p>
          <a:p>
            <a:r>
              <a:rPr lang="en-US" u="sng" dirty="0"/>
              <a:t>App creation:-</a:t>
            </a:r>
          </a:p>
          <a:p>
            <a:pPr marL="285750" indent="-285750">
              <a:buFont typeface="Arial" panose="020B0604020202020204" pitchFamily="34" charset="0"/>
              <a:buChar char="•"/>
            </a:pPr>
            <a:r>
              <a:rPr lang="en-US" dirty="0"/>
              <a:t>Initialize a UI5 project , Create a Folder for your project (</a:t>
            </a:r>
            <a:r>
              <a:rPr lang="en-US" b="1" dirty="0"/>
              <a:t>UI5project</a:t>
            </a:r>
            <a:r>
              <a:rPr lang="en-US" dirty="0"/>
              <a:t>) .</a:t>
            </a:r>
          </a:p>
          <a:p>
            <a:pPr marL="285750" indent="-285750">
              <a:buFont typeface="Arial" panose="020B0604020202020204" pitchFamily="34" charset="0"/>
              <a:buChar char="•"/>
            </a:pPr>
            <a:r>
              <a:rPr lang="en-US" dirty="0"/>
              <a:t>We need to create a </a:t>
            </a:r>
            <a:r>
              <a:rPr lang="en-US" b="1" dirty="0">
                <a:solidFill>
                  <a:srgbClr val="FF0000"/>
                </a:solidFill>
              </a:rPr>
              <a:t>webapp</a:t>
            </a:r>
            <a:r>
              <a:rPr lang="en-US" dirty="0"/>
              <a:t> folder inside our project folder.</a:t>
            </a:r>
          </a:p>
          <a:p>
            <a:pPr marL="285750" indent="-285750">
              <a:buFont typeface="Arial" panose="020B0604020202020204" pitchFamily="34" charset="0"/>
              <a:buChar char="•"/>
            </a:pPr>
            <a:r>
              <a:rPr lang="en-US" dirty="0"/>
              <a:t> inside webapp folder create a</a:t>
            </a:r>
            <a:r>
              <a:rPr lang="en-US" dirty="0">
                <a:solidFill>
                  <a:srgbClr val="FF0000"/>
                </a:solidFill>
              </a:rPr>
              <a:t> </a:t>
            </a:r>
            <a:r>
              <a:rPr lang="en-US" b="1" dirty="0">
                <a:solidFill>
                  <a:srgbClr val="FF0000"/>
                </a:solidFill>
              </a:rPr>
              <a:t>manifest.json </a:t>
            </a:r>
            <a:r>
              <a:rPr lang="en-US" dirty="0"/>
              <a:t>file</a:t>
            </a:r>
          </a:p>
          <a:p>
            <a:r>
              <a:rPr lang="en-US" dirty="0"/>
              <a:t>       inside manifest.json file create “sap.app”</a:t>
            </a:r>
          </a:p>
          <a:p>
            <a:r>
              <a:rPr lang="en-US" dirty="0"/>
              <a:t>                                                   </a:t>
            </a:r>
            <a:r>
              <a:rPr lang="en-US" dirty="0">
                <a:solidFill>
                  <a:srgbClr val="FF0000"/>
                </a:solidFill>
              </a:rPr>
              <a:t>{</a:t>
            </a:r>
          </a:p>
          <a:p>
            <a:r>
              <a:rPr lang="en-US" dirty="0">
                <a:solidFill>
                  <a:srgbClr val="FF0000"/>
                </a:solidFill>
              </a:rPr>
              <a:t>                                                           “sap.app”:{</a:t>
            </a:r>
          </a:p>
          <a:p>
            <a:r>
              <a:rPr lang="en-US" dirty="0">
                <a:solidFill>
                  <a:srgbClr val="FF0000"/>
                </a:solidFill>
              </a:rPr>
              <a:t>                                                                    </a:t>
            </a:r>
            <a:r>
              <a:rPr lang="en-US" dirty="0">
                <a:solidFill>
                  <a:srgbClr val="FF0000"/>
                </a:solidFill>
                <a:highlight>
                  <a:srgbClr val="FFFF00"/>
                </a:highlight>
              </a:rPr>
              <a:t>“id”: “mickey</a:t>
            </a:r>
            <a:r>
              <a:rPr lang="en-US" dirty="0">
                <a:solidFill>
                  <a:srgbClr val="FF0000"/>
                </a:solidFill>
              </a:rPr>
              <a:t>”</a:t>
            </a:r>
          </a:p>
          <a:p>
            <a:r>
              <a:rPr lang="en-US" dirty="0">
                <a:solidFill>
                  <a:srgbClr val="FF0000"/>
                </a:solidFill>
              </a:rPr>
              <a:t>                                                                             }  }</a:t>
            </a:r>
          </a:p>
          <a:p>
            <a:pPr marL="285750" indent="-285750">
              <a:buFont typeface="Arial" panose="020B0604020202020204" pitchFamily="34" charset="0"/>
              <a:buChar char="•"/>
            </a:pPr>
            <a:r>
              <a:rPr lang="en-US" dirty="0"/>
              <a:t>Now Initialize a node project , In the project terminal run command </a:t>
            </a:r>
            <a:r>
              <a:rPr lang="en-US" b="1" dirty="0">
                <a:solidFill>
                  <a:srgbClr val="FF0000"/>
                </a:solidFill>
              </a:rPr>
              <a:t>npm init</a:t>
            </a:r>
            <a:r>
              <a:rPr lang="en-US" dirty="0">
                <a:solidFill>
                  <a:srgbClr val="FF0000"/>
                </a:solidFill>
              </a:rPr>
              <a:t> </a:t>
            </a:r>
            <a:r>
              <a:rPr lang="en-US" dirty="0"/>
              <a:t>(auto generate a package.json file).</a:t>
            </a:r>
          </a:p>
          <a:p>
            <a:pPr marL="285750" indent="-285750">
              <a:buFont typeface="Arial" panose="020B0604020202020204" pitchFamily="34" charset="0"/>
              <a:buChar char="•"/>
            </a:pPr>
            <a:r>
              <a:rPr lang="en-US" dirty="0"/>
              <a:t>Now run </a:t>
            </a:r>
            <a:r>
              <a:rPr lang="en-US" b="1" dirty="0">
                <a:solidFill>
                  <a:srgbClr val="FF0000"/>
                </a:solidFill>
              </a:rPr>
              <a:t>ui5 init </a:t>
            </a:r>
            <a:r>
              <a:rPr lang="en-US" dirty="0"/>
              <a:t>command inside the terminal</a:t>
            </a:r>
            <a:r>
              <a:rPr lang="en-US" b="1" dirty="0"/>
              <a:t> </a:t>
            </a:r>
            <a:r>
              <a:rPr lang="en-US" dirty="0"/>
              <a:t>(ui5.yaml file will generated automatically)</a:t>
            </a:r>
            <a:r>
              <a:rPr lang="en-US" b="1" dirty="0"/>
              <a:t> </a:t>
            </a:r>
          </a:p>
          <a:p>
            <a:endParaRPr lang="en-US" b="1" dirty="0"/>
          </a:p>
        </p:txBody>
      </p:sp>
      <p:sp>
        <p:nvSpPr>
          <p:cNvPr id="4" name="Rectangle 3">
            <a:extLst>
              <a:ext uri="{FF2B5EF4-FFF2-40B4-BE49-F238E27FC236}">
                <a16:creationId xmlns:a16="http://schemas.microsoft.com/office/drawing/2014/main" id="{26B88B5C-D2F8-4263-A5D7-EA5B3684C4B9}"/>
              </a:ext>
            </a:extLst>
          </p:cNvPr>
          <p:cNvSpPr/>
          <p:nvPr/>
        </p:nvSpPr>
        <p:spPr>
          <a:xfrm>
            <a:off x="8953500" y="3318246"/>
            <a:ext cx="2014330" cy="12089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a:solidFill>
                  <a:schemeClr val="tx1"/>
                </a:solidFill>
              </a:rPr>
              <a:t>Id is the identifier of the project.</a:t>
            </a:r>
          </a:p>
          <a:p>
            <a:r>
              <a:rPr lang="en-US" sz="1400" dirty="0">
                <a:solidFill>
                  <a:schemeClr val="tx1"/>
                </a:solidFill>
              </a:rPr>
              <a:t>You can give any name as a pet name of the webapp folder</a:t>
            </a:r>
          </a:p>
        </p:txBody>
      </p:sp>
      <p:cxnSp>
        <p:nvCxnSpPr>
          <p:cNvPr id="6" name="Straight Arrow Connector 5">
            <a:extLst>
              <a:ext uri="{FF2B5EF4-FFF2-40B4-BE49-F238E27FC236}">
                <a16:creationId xmlns:a16="http://schemas.microsoft.com/office/drawing/2014/main" id="{98FB93FC-EB17-438D-9967-CEE61FD81450}"/>
              </a:ext>
            </a:extLst>
          </p:cNvPr>
          <p:cNvCxnSpPr>
            <a:cxnSpLocks/>
          </p:cNvCxnSpPr>
          <p:nvPr/>
        </p:nvCxnSpPr>
        <p:spPr>
          <a:xfrm flipH="1">
            <a:off x="5238750" y="4457700"/>
            <a:ext cx="37147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50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a:t>
            </a:r>
            <a:r>
              <a:rPr lang="en-US" sz="3600" b="1" dirty="0">
                <a:latin typeface="Cooper Black" panose="0208090404030B020404" pitchFamily="18" charset="0"/>
              </a:rPr>
              <a:t>App</a:t>
            </a:r>
            <a:r>
              <a:rPr lang="en-US" sz="3600" dirty="0">
                <a:latin typeface="Cooper Black" panose="0208090404030B020404" pitchFamily="18" charset="0"/>
              </a:rPr>
              <a:t> Continues……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u="sng" dirty="0"/>
              <a:t>App-Code:-</a:t>
            </a:r>
          </a:p>
          <a:p>
            <a:pPr marL="285750" indent="-285750">
              <a:buFont typeface="Arial" panose="020B0604020202020204" pitchFamily="34" charset="0"/>
              <a:buChar char="•"/>
            </a:pPr>
            <a:r>
              <a:rPr lang="en-US" dirty="0"/>
              <a:t>Create </a:t>
            </a:r>
            <a:r>
              <a:rPr lang="en-US" b="1" dirty="0"/>
              <a:t>index.html </a:t>
            </a:r>
            <a:r>
              <a:rPr lang="en-US" dirty="0"/>
              <a:t>, load the sapui5 framework from CDN and specify the properties like library and theme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terminal run command </a:t>
            </a:r>
            <a:r>
              <a:rPr lang="en-US" b="1" u="sng" dirty="0">
                <a:solidFill>
                  <a:schemeClr val="accent6"/>
                </a:solidFill>
              </a:rPr>
              <a:t>fiori run --open index.html </a:t>
            </a:r>
            <a:r>
              <a:rPr lang="en-US" dirty="0"/>
              <a:t>to run your application on  the browser.</a:t>
            </a:r>
            <a:endParaRPr lang="en-US" b="1" dirty="0"/>
          </a:p>
          <a:p>
            <a:endParaRPr lang="en-US" dirty="0"/>
          </a:p>
        </p:txBody>
      </p:sp>
      <p:sp>
        <p:nvSpPr>
          <p:cNvPr id="14" name="TextBox 13">
            <a:extLst>
              <a:ext uri="{FF2B5EF4-FFF2-40B4-BE49-F238E27FC236}">
                <a16:creationId xmlns:a16="http://schemas.microsoft.com/office/drawing/2014/main" id="{50A7425C-2A65-4B98-A3C4-C037B3875D26}"/>
              </a:ext>
            </a:extLst>
          </p:cNvPr>
          <p:cNvSpPr txBox="1"/>
          <p:nvPr/>
        </p:nvSpPr>
        <p:spPr>
          <a:xfrm>
            <a:off x="9492152" y="2299690"/>
            <a:ext cx="1728995" cy="646331"/>
          </a:xfrm>
          <a:prstGeom prst="rect">
            <a:avLst/>
          </a:prstGeom>
          <a:noFill/>
        </p:spPr>
        <p:txBody>
          <a:bodyPr wrap="square" rtlCol="0">
            <a:spAutoFit/>
          </a:bodyPr>
          <a:lstStyle/>
          <a:p>
            <a:r>
              <a:rPr lang="en-US" sz="1200" b="1" dirty="0"/>
              <a:t>Here we have to also mention the namespace of the application</a:t>
            </a:r>
          </a:p>
        </p:txBody>
      </p:sp>
      <p:sp>
        <p:nvSpPr>
          <p:cNvPr id="21" name="TextBox 20">
            <a:extLst>
              <a:ext uri="{FF2B5EF4-FFF2-40B4-BE49-F238E27FC236}">
                <a16:creationId xmlns:a16="http://schemas.microsoft.com/office/drawing/2014/main" id="{E11ADA0E-792A-47F3-A2F2-CDF0409FAB98}"/>
              </a:ext>
            </a:extLst>
          </p:cNvPr>
          <p:cNvSpPr txBox="1"/>
          <p:nvPr/>
        </p:nvSpPr>
        <p:spPr>
          <a:xfrm>
            <a:off x="667798" y="1908536"/>
            <a:ext cx="1927078" cy="954107"/>
          </a:xfrm>
          <a:prstGeom prst="rect">
            <a:avLst/>
          </a:prstGeom>
          <a:noFill/>
        </p:spPr>
        <p:txBody>
          <a:bodyPr wrap="square" rtlCol="0">
            <a:spAutoFit/>
          </a:bodyPr>
          <a:lstStyle/>
          <a:p>
            <a:r>
              <a:rPr lang="en-US" sz="1400" dirty="0">
                <a:solidFill>
                  <a:schemeClr val="accent6"/>
                </a:solidFill>
              </a:rPr>
              <a:t>This is also know asUI5 Bootstrap Code used to initialize the UI5 Framework initially</a:t>
            </a:r>
          </a:p>
        </p:txBody>
      </p:sp>
      <p:pic>
        <p:nvPicPr>
          <p:cNvPr id="24" name="Picture 23">
            <a:extLst>
              <a:ext uri="{FF2B5EF4-FFF2-40B4-BE49-F238E27FC236}">
                <a16:creationId xmlns:a16="http://schemas.microsoft.com/office/drawing/2014/main" id="{D949679D-15BA-4D9A-9654-2E8452482BEF}"/>
              </a:ext>
            </a:extLst>
          </p:cNvPr>
          <p:cNvPicPr>
            <a:picLocks noChangeAspect="1"/>
          </p:cNvPicPr>
          <p:nvPr/>
        </p:nvPicPr>
        <p:blipFill>
          <a:blip r:embed="rId2"/>
          <a:stretch>
            <a:fillRect/>
          </a:stretch>
        </p:blipFill>
        <p:spPr>
          <a:xfrm>
            <a:off x="2685364" y="1416181"/>
            <a:ext cx="6730784" cy="2394123"/>
          </a:xfrm>
          <a:prstGeom prst="rect">
            <a:avLst/>
          </a:prstGeom>
        </p:spPr>
      </p:pic>
      <p:sp>
        <p:nvSpPr>
          <p:cNvPr id="25" name="Left Brace 24">
            <a:extLst>
              <a:ext uri="{FF2B5EF4-FFF2-40B4-BE49-F238E27FC236}">
                <a16:creationId xmlns:a16="http://schemas.microsoft.com/office/drawing/2014/main" id="{C6C5848E-284B-4E45-9FFC-3FE6C2DA06FA}"/>
              </a:ext>
            </a:extLst>
          </p:cNvPr>
          <p:cNvSpPr/>
          <p:nvPr/>
        </p:nvSpPr>
        <p:spPr>
          <a:xfrm>
            <a:off x="2507171" y="1908536"/>
            <a:ext cx="869696" cy="80010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122E4863-F273-49D3-B358-31DEFA63B3C0}"/>
              </a:ext>
            </a:extLst>
          </p:cNvPr>
          <p:cNvSpPr/>
          <p:nvPr/>
        </p:nvSpPr>
        <p:spPr>
          <a:xfrm>
            <a:off x="5216241" y="2381250"/>
            <a:ext cx="232060" cy="327386"/>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DA685BE6-6689-412B-BF28-F829B4B80F5F}"/>
              </a:ext>
            </a:extLst>
          </p:cNvPr>
          <p:cNvCxnSpPr/>
          <p:nvPr/>
        </p:nvCxnSpPr>
        <p:spPr>
          <a:xfrm flipH="1">
            <a:off x="5553075" y="2524125"/>
            <a:ext cx="402907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8294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on – Initialize first UI5 Project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Initialize a new ui5 project using the steps mentioned in the previous slide.</a:t>
            </a:r>
          </a:p>
          <a:p>
            <a:endParaRPr lang="en-US" dirty="0"/>
          </a:p>
          <a:p>
            <a:r>
              <a:rPr lang="en-US" dirty="0"/>
              <a:t>Code Link:- </a:t>
            </a:r>
          </a:p>
          <a:p>
            <a:pPr marL="285750" indent="-285750">
              <a:buFontTx/>
              <a:buChar char="-"/>
            </a:pPr>
            <a:r>
              <a:rPr lang="en-US" dirty="0"/>
              <a:t>index.html</a:t>
            </a:r>
          </a:p>
          <a:p>
            <a:pPr marL="285750" indent="-285750">
              <a:buFontTx/>
              <a:buChar char="-"/>
            </a:pPr>
            <a:r>
              <a:rPr lang="en-US" dirty="0"/>
              <a:t>manifest.json</a:t>
            </a:r>
          </a:p>
        </p:txBody>
      </p:sp>
      <p:pic>
        <p:nvPicPr>
          <p:cNvPr id="5" name="Picture 4">
            <a:extLst>
              <a:ext uri="{FF2B5EF4-FFF2-40B4-BE49-F238E27FC236}">
                <a16:creationId xmlns:a16="http://schemas.microsoft.com/office/drawing/2014/main" id="{A4D22D5B-5B39-4DFB-86A4-023ED7A24EE0}"/>
              </a:ext>
            </a:extLst>
          </p:cNvPr>
          <p:cNvPicPr>
            <a:picLocks noChangeAspect="1"/>
          </p:cNvPicPr>
          <p:nvPr/>
        </p:nvPicPr>
        <p:blipFill>
          <a:blip r:embed="rId2"/>
          <a:stretch>
            <a:fillRect/>
          </a:stretch>
        </p:blipFill>
        <p:spPr>
          <a:xfrm>
            <a:off x="4804414" y="1517754"/>
            <a:ext cx="6618992" cy="4424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9431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a Simple Button Control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a simple button control to our app an on press of that button a alert message will be shown to the user, with message “Spiderman is here”.</a:t>
            </a:r>
          </a:p>
          <a:p>
            <a:endParaRPr lang="en-US" dirty="0"/>
          </a:p>
          <a:p>
            <a:r>
              <a:rPr lang="en-US" dirty="0"/>
              <a:t>Code Link:- </a:t>
            </a:r>
          </a:p>
          <a:p>
            <a:pPr marL="285750" indent="-285750">
              <a:buFontTx/>
              <a:buChar char="-"/>
            </a:pPr>
            <a:r>
              <a:rPr lang="en-US" dirty="0"/>
              <a:t>index.html</a:t>
            </a:r>
          </a:p>
        </p:txBody>
      </p:sp>
      <p:pic>
        <p:nvPicPr>
          <p:cNvPr id="4" name="Picture 3">
            <a:extLst>
              <a:ext uri="{FF2B5EF4-FFF2-40B4-BE49-F238E27FC236}">
                <a16:creationId xmlns:a16="http://schemas.microsoft.com/office/drawing/2014/main" id="{A8D2B0A5-FD95-4A2E-B193-919130EA3ECA}"/>
              </a:ext>
            </a:extLst>
          </p:cNvPr>
          <p:cNvPicPr>
            <a:picLocks noChangeAspect="1"/>
          </p:cNvPicPr>
          <p:nvPr/>
        </p:nvPicPr>
        <p:blipFill>
          <a:blip r:embed="rId2"/>
          <a:stretch>
            <a:fillRect/>
          </a:stretch>
        </p:blipFill>
        <p:spPr>
          <a:xfrm>
            <a:off x="3213940" y="2256418"/>
            <a:ext cx="7970895" cy="2430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657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2"/>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3"/>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pic>
        <p:nvPicPr>
          <p:cNvPr id="6" name="Picture 5">
            <a:hlinkClick r:id="rId3"/>
            <a:extLst>
              <a:ext uri="{FF2B5EF4-FFF2-40B4-BE49-F238E27FC236}">
                <a16:creationId xmlns:a16="http://schemas.microsoft.com/office/drawing/2014/main" id="{8C219781-96E6-4733-9BA8-C4CFD7616A91}"/>
              </a:ext>
            </a:extLst>
          </p:cNvPr>
          <p:cNvPicPr>
            <a:picLocks noChangeAspect="1"/>
          </p:cNvPicPr>
          <p:nvPr/>
        </p:nvPicPr>
        <p:blipFill>
          <a:blip r:embed="rId4"/>
          <a:stretch>
            <a:fillRect/>
          </a:stretch>
        </p:blipFill>
        <p:spPr>
          <a:xfrm>
            <a:off x="590550" y="2725341"/>
            <a:ext cx="5313944" cy="2515378"/>
          </a:xfrm>
          <a:prstGeom prst="rect">
            <a:avLst/>
          </a:prstGeom>
        </p:spPr>
      </p:pic>
      <p:pic>
        <p:nvPicPr>
          <p:cNvPr id="7" name="Picture 6">
            <a:hlinkClick r:id="rId5"/>
            <a:extLst>
              <a:ext uri="{FF2B5EF4-FFF2-40B4-BE49-F238E27FC236}">
                <a16:creationId xmlns:a16="http://schemas.microsoft.com/office/drawing/2014/main" id="{C947C017-BB79-4C45-8CCC-EA79DF3BEA17}"/>
              </a:ext>
            </a:extLst>
          </p:cNvPr>
          <p:cNvPicPr>
            <a:picLocks noChangeAspect="1"/>
          </p:cNvPicPr>
          <p:nvPr/>
        </p:nvPicPr>
        <p:blipFill>
          <a:blip r:embed="rId6"/>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6096000" cy="369332"/>
          </a:xfrm>
          <a:prstGeom prst="rect">
            <a:avLst/>
          </a:prstGeom>
          <a:noFill/>
        </p:spPr>
        <p:txBody>
          <a:bodyPr wrap="square">
            <a:spAutoFit/>
          </a:bodyPr>
          <a:lstStyle/>
          <a:p>
            <a:r>
              <a:rPr lang="en-US" dirty="0"/>
              <a:t>SAP UI5 Sample reference screen</a:t>
            </a:r>
          </a:p>
        </p:txBody>
      </p:sp>
    </p:spTree>
    <p:extLst>
      <p:ext uri="{BB962C8B-B14F-4D97-AF65-F5344CB8AC3E}">
        <p14:creationId xmlns:p14="http://schemas.microsoft.com/office/powerpoint/2010/main" val="2562456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2"/>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pic>
        <p:nvPicPr>
          <p:cNvPr id="25" name="Picture 24">
            <a:hlinkClick r:id="rId2"/>
            <a:extLst>
              <a:ext uri="{FF2B5EF4-FFF2-40B4-BE49-F238E27FC236}">
                <a16:creationId xmlns:a16="http://schemas.microsoft.com/office/drawing/2014/main" id="{0E4D0A44-C633-4090-A5F3-9055402D1051}"/>
              </a:ext>
            </a:extLst>
          </p:cNvPr>
          <p:cNvPicPr>
            <a:picLocks noChangeAspect="1"/>
          </p:cNvPicPr>
          <p:nvPr/>
        </p:nvPicPr>
        <p:blipFill>
          <a:blip r:embed="rId3"/>
          <a:stretch>
            <a:fillRect/>
          </a:stretch>
        </p:blipFill>
        <p:spPr>
          <a:xfrm>
            <a:off x="390525" y="2462000"/>
            <a:ext cx="5533426" cy="2691025"/>
          </a:xfrm>
          <a:prstGeom prst="rect">
            <a:avLst/>
          </a:prstGeom>
        </p:spPr>
      </p:pic>
      <p:pic>
        <p:nvPicPr>
          <p:cNvPr id="26" name="Picture 25">
            <a:hlinkClick r:id="rId4"/>
            <a:extLst>
              <a:ext uri="{FF2B5EF4-FFF2-40B4-BE49-F238E27FC236}">
                <a16:creationId xmlns:a16="http://schemas.microsoft.com/office/drawing/2014/main" id="{96C9BFD4-7C30-41FF-AB40-FB3E39080655}"/>
              </a:ext>
            </a:extLst>
          </p:cNvPr>
          <p:cNvPicPr>
            <a:picLocks noChangeAspect="1"/>
          </p:cNvPicPr>
          <p:nvPr/>
        </p:nvPicPr>
        <p:blipFill>
          <a:blip r:embed="rId5"/>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6096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dirty="0">
                <a:solidFill>
                  <a:prstClr val="black"/>
                </a:solidFill>
                <a:latin typeface="Cooper Black" panose="0208090404030B020404" pitchFamily="18" charset="0"/>
              </a:rPr>
              <a:t>2</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632311"/>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CSS</a:t>
            </a:r>
          </a:p>
          <a:p>
            <a:pPr marL="285750" indent="-285750">
              <a:buClr>
                <a:schemeClr val="tx1"/>
              </a:buClr>
              <a:buFont typeface="Arial" panose="020B0604020202020204" pitchFamily="34" charset="0"/>
              <a:buChar char="•"/>
            </a:pPr>
            <a:r>
              <a:rPr lang="en-US" dirty="0"/>
              <a:t>Inline style CSS</a:t>
            </a:r>
          </a:p>
          <a:p>
            <a:pPr marL="285750" indent="-285750">
              <a:buClr>
                <a:schemeClr val="tx1"/>
              </a:buClr>
              <a:buFont typeface="Arial" panose="020B0604020202020204" pitchFamily="34" charset="0"/>
              <a:buChar char="•"/>
            </a:pPr>
            <a:r>
              <a:rPr lang="en-US" dirty="0"/>
              <a:t>Internal style CSS</a:t>
            </a:r>
          </a:p>
          <a:p>
            <a:pPr marL="285750" indent="-285750">
              <a:buClr>
                <a:schemeClr val="tx1"/>
              </a:buClr>
              <a:buFont typeface="Arial" panose="020B0604020202020204" pitchFamily="34" charset="0"/>
              <a:buChar char="•"/>
            </a:pPr>
            <a:r>
              <a:rPr lang="en-US" dirty="0"/>
              <a:t>Concept of Box Model in CSS</a:t>
            </a:r>
          </a:p>
          <a:p>
            <a:pPr marL="285750" indent="-285750">
              <a:buClr>
                <a:schemeClr val="tx1"/>
              </a:buClr>
              <a:buFont typeface="Arial" panose="020B0604020202020204" pitchFamily="34" charset="0"/>
              <a:buChar char="•"/>
            </a:pPr>
            <a:r>
              <a:rPr lang="en-US" dirty="0"/>
              <a:t>Concept of Pseudo Classes in CSS</a:t>
            </a:r>
          </a:p>
          <a:p>
            <a:pPr marL="285750" indent="-285750">
              <a:buClr>
                <a:schemeClr val="tx1"/>
              </a:buClr>
              <a:buFont typeface="Arial" panose="020B0604020202020204" pitchFamily="34" charset="0"/>
              <a:buChar char="•"/>
            </a:pPr>
            <a:r>
              <a:rPr lang="en-US" dirty="0"/>
              <a:t>External style CSS</a:t>
            </a:r>
          </a:p>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a:p>
            <a:pPr marL="285750" indent="-285750">
              <a:buClr>
                <a:schemeClr val="tx1"/>
              </a:buClr>
              <a:buFont typeface="Arial" panose="020B0604020202020204" pitchFamily="34" charset="0"/>
              <a:buChar char="•"/>
            </a:pPr>
            <a:r>
              <a:rPr lang="en-US" dirty="0"/>
              <a:t>UI5 </a:t>
            </a:r>
            <a:r>
              <a:rPr lang="en-US" dirty="0" err="1"/>
              <a:t>Json</a:t>
            </a:r>
            <a:r>
              <a:rPr lang="en-US" dirty="0"/>
              <a:t> Model Introduction </a:t>
            </a:r>
          </a:p>
          <a:p>
            <a:pPr marL="285750" indent="-285750">
              <a:buClr>
                <a:schemeClr val="tx1"/>
              </a:buClr>
              <a:buFont typeface="Arial" panose="020B0604020202020204" pitchFamily="34" charset="0"/>
              <a:buChar char="•"/>
            </a:pPr>
            <a:r>
              <a:rPr lang="en-US" dirty="0"/>
              <a:t>UI5 Data Binding</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pic>
        <p:nvPicPr>
          <p:cNvPr id="6" name="Picture 5">
            <a:hlinkClick r:id="rId2"/>
            <a:extLst>
              <a:ext uri="{FF2B5EF4-FFF2-40B4-BE49-F238E27FC236}">
                <a16:creationId xmlns:a16="http://schemas.microsoft.com/office/drawing/2014/main" id="{13B0C8C9-E94C-4F3A-84B3-F1B95713651D}"/>
              </a:ext>
            </a:extLst>
          </p:cNvPr>
          <p:cNvPicPr>
            <a:picLocks noChangeAspect="1"/>
          </p:cNvPicPr>
          <p:nvPr/>
        </p:nvPicPr>
        <p:blipFill>
          <a:blip r:embed="rId3"/>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What is XML</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endParaRPr lang="en-US" dirty="0"/>
          </a:p>
        </p:txBody>
      </p:sp>
    </p:spTree>
    <p:extLst>
      <p:ext uri="{BB962C8B-B14F-4D97-AF65-F5344CB8AC3E}">
        <p14:creationId xmlns:p14="http://schemas.microsoft.com/office/powerpoint/2010/main" val="1373333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Models are </a:t>
            </a:r>
            <a:r>
              <a:rPr lang="en-US" b="1" i="1" dirty="0"/>
              <a:t>object of data</a:t>
            </a:r>
            <a:r>
              <a:rPr lang="en-US" dirty="0"/>
              <a:t>. 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grpSp>
        <p:nvGrpSpPr>
          <p:cNvPr id="6" name="Group 5">
            <a:extLst>
              <a:ext uri="{FF2B5EF4-FFF2-40B4-BE49-F238E27FC236}">
                <a16:creationId xmlns:a16="http://schemas.microsoft.com/office/drawing/2014/main" id="{1EA72ED0-A49E-9DD0-D569-5972B763F3A4}"/>
              </a:ext>
            </a:extLst>
          </p:cNvPr>
          <p:cNvGrpSpPr/>
          <p:nvPr/>
        </p:nvGrpSpPr>
        <p:grpSpPr>
          <a:xfrm>
            <a:off x="1363471" y="864341"/>
            <a:ext cx="1538280" cy="384840"/>
            <a:chOff x="1363471" y="864341"/>
            <a:chExt cx="1538280" cy="38484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EEDF974-547C-9E2B-464F-26BB6E6A1097}"/>
                    </a:ext>
                  </a:extLst>
                </p14:cNvPr>
                <p14:cNvContentPartPr/>
                <p14:nvPr/>
              </p14:nvContentPartPr>
              <p14:xfrm>
                <a:off x="1494151" y="875141"/>
                <a:ext cx="360" cy="360"/>
              </p14:xfrm>
            </p:contentPart>
          </mc:Choice>
          <mc:Fallback xmlns="">
            <p:pic>
              <p:nvPicPr>
                <p:cNvPr id="3" name="Ink 2">
                  <a:extLst>
                    <a:ext uri="{FF2B5EF4-FFF2-40B4-BE49-F238E27FC236}">
                      <a16:creationId xmlns:a16="http://schemas.microsoft.com/office/drawing/2014/main" id="{3EEDF974-547C-9E2B-464F-26BB6E6A1097}"/>
                    </a:ext>
                  </a:extLst>
                </p:cNvPr>
                <p:cNvPicPr/>
                <p:nvPr/>
              </p:nvPicPr>
              <p:blipFill>
                <a:blip r:embed="rId4"/>
                <a:stretch>
                  <a:fillRect/>
                </a:stretch>
              </p:blipFill>
              <p:spPr>
                <a:xfrm>
                  <a:off x="1485511" y="8661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4F25BD6-07F9-D96A-2176-77A1A8CF46BB}"/>
                    </a:ext>
                  </a:extLst>
                </p14:cNvPr>
                <p14:cNvContentPartPr/>
                <p14:nvPr/>
              </p14:nvContentPartPr>
              <p14:xfrm>
                <a:off x="1621951" y="1130381"/>
                <a:ext cx="360" cy="360"/>
              </p14:xfrm>
            </p:contentPart>
          </mc:Choice>
          <mc:Fallback xmlns="">
            <p:pic>
              <p:nvPicPr>
                <p:cNvPr id="4" name="Ink 3">
                  <a:extLst>
                    <a:ext uri="{FF2B5EF4-FFF2-40B4-BE49-F238E27FC236}">
                      <a16:creationId xmlns:a16="http://schemas.microsoft.com/office/drawing/2014/main" id="{D4F25BD6-07F9-D96A-2176-77A1A8CF46BB}"/>
                    </a:ext>
                  </a:extLst>
                </p:cNvPr>
                <p:cNvPicPr/>
                <p:nvPr/>
              </p:nvPicPr>
              <p:blipFill>
                <a:blip r:embed="rId4"/>
                <a:stretch>
                  <a:fillRect/>
                </a:stretch>
              </p:blipFill>
              <p:spPr>
                <a:xfrm>
                  <a:off x="1613311" y="1121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A4B023A-04D1-3808-9C75-A6EDAA164FD3}"/>
                    </a:ext>
                  </a:extLst>
                </p14:cNvPr>
                <p14:cNvContentPartPr/>
                <p14:nvPr/>
              </p14:nvContentPartPr>
              <p14:xfrm>
                <a:off x="1363471" y="864341"/>
                <a:ext cx="1538280" cy="384840"/>
              </p14:xfrm>
            </p:contentPart>
          </mc:Choice>
          <mc:Fallback xmlns="">
            <p:pic>
              <p:nvPicPr>
                <p:cNvPr id="5" name="Ink 4">
                  <a:extLst>
                    <a:ext uri="{FF2B5EF4-FFF2-40B4-BE49-F238E27FC236}">
                      <a16:creationId xmlns:a16="http://schemas.microsoft.com/office/drawing/2014/main" id="{4A4B023A-04D1-3808-9C75-A6EDAA164FD3}"/>
                    </a:ext>
                  </a:extLst>
                </p:cNvPr>
                <p:cNvPicPr/>
                <p:nvPr/>
              </p:nvPicPr>
              <p:blipFill>
                <a:blip r:embed="rId7"/>
                <a:stretch>
                  <a:fillRect/>
                </a:stretch>
              </p:blipFill>
              <p:spPr>
                <a:xfrm>
                  <a:off x="1354471" y="855701"/>
                  <a:ext cx="1555920" cy="402480"/>
                </a:xfrm>
                <a:prstGeom prst="rect">
                  <a:avLst/>
                </a:prstGeom>
              </p:spPr>
            </p:pic>
          </mc:Fallback>
        </mc:AlternateContent>
      </p:grpSp>
    </p:spTree>
    <p:extLst>
      <p:ext uri="{BB962C8B-B14F-4D97-AF65-F5344CB8AC3E}">
        <p14:creationId xmlns:p14="http://schemas.microsoft.com/office/powerpoint/2010/main" val="1339498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“Srinivas",</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66E4C7F5-1AF0-27C5-6D3C-33957D5039BF}"/>
                  </a:ext>
                </a:extLst>
              </p14:cNvPr>
              <p14:cNvContentPartPr/>
              <p14:nvPr/>
            </p14:nvContentPartPr>
            <p14:xfrm>
              <a:off x="874951" y="5918741"/>
              <a:ext cx="360" cy="360"/>
            </p14:xfrm>
          </p:contentPart>
        </mc:Choice>
        <mc:Fallback xmlns="">
          <p:pic>
            <p:nvPicPr>
              <p:cNvPr id="3" name="Ink 2">
                <a:extLst>
                  <a:ext uri="{FF2B5EF4-FFF2-40B4-BE49-F238E27FC236}">
                    <a16:creationId xmlns:a16="http://schemas.microsoft.com/office/drawing/2014/main" id="{66E4C7F5-1AF0-27C5-6D3C-33957D5039BF}"/>
                  </a:ext>
                </a:extLst>
              </p:cNvPr>
              <p:cNvPicPr/>
              <p:nvPr/>
            </p:nvPicPr>
            <p:blipFill>
              <a:blip r:embed="rId4"/>
              <a:stretch>
                <a:fillRect/>
              </a:stretch>
            </p:blipFill>
            <p:spPr>
              <a:xfrm>
                <a:off x="866311" y="5909741"/>
                <a:ext cx="18000" cy="18000"/>
              </a:xfrm>
              <a:prstGeom prst="rect">
                <a:avLst/>
              </a:prstGeom>
            </p:spPr>
          </p:pic>
        </mc:Fallback>
      </mc:AlternateContent>
    </p:spTree>
    <p:extLst>
      <p:ext uri="{BB962C8B-B14F-4D97-AF65-F5344CB8AC3E}">
        <p14:creationId xmlns:p14="http://schemas.microsoft.com/office/powerpoint/2010/main" val="1092808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Main.view.xml</a:t>
            </a:r>
          </a:p>
          <a:p>
            <a:pPr marL="285750" indent="-285750">
              <a:buFontTx/>
              <a:buChar char="-"/>
            </a:pPr>
            <a:r>
              <a:rPr lang="en-US" dirty="0"/>
              <a:t>Main.controller.js</a:t>
            </a:r>
          </a:p>
        </p:txBody>
      </p:sp>
      <p:pic>
        <p:nvPicPr>
          <p:cNvPr id="12" name="Picture 11">
            <a:extLst>
              <a:ext uri="{FF2B5EF4-FFF2-40B4-BE49-F238E27FC236}">
                <a16:creationId xmlns:a16="http://schemas.microsoft.com/office/drawing/2014/main" id="{D3EFA803-FAA4-4E99-A75A-56102947FB85}"/>
              </a:ext>
            </a:extLst>
          </p:cNvPr>
          <p:cNvPicPr>
            <a:picLocks noChangeAspect="1"/>
          </p:cNvPicPr>
          <p:nvPr/>
        </p:nvPicPr>
        <p:blipFill>
          <a:blip r:embed="rId2"/>
          <a:stretch>
            <a:fillRect/>
          </a:stretch>
        </p:blipFill>
        <p:spPr>
          <a:xfrm>
            <a:off x="621100" y="3518302"/>
            <a:ext cx="5141853" cy="2616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EB88B21A-DAF6-42B1-AADD-A7B43DF3EF58}"/>
              </a:ext>
            </a:extLst>
          </p:cNvPr>
          <p:cNvPicPr>
            <a:picLocks noChangeAspect="1"/>
          </p:cNvPicPr>
          <p:nvPr/>
        </p:nvPicPr>
        <p:blipFill>
          <a:blip r:embed="rId3"/>
          <a:stretch>
            <a:fillRect/>
          </a:stretch>
        </p:blipFill>
        <p:spPr>
          <a:xfrm>
            <a:off x="6984113" y="1597686"/>
            <a:ext cx="4586787" cy="337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4827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478A366-8C0B-297D-FD13-B8BA8AB7BBEE}"/>
                  </a:ext>
                </a:extLst>
              </p14:cNvPr>
              <p14:cNvContentPartPr/>
              <p14:nvPr/>
            </p14:nvContentPartPr>
            <p14:xfrm>
              <a:off x="5368471" y="481661"/>
              <a:ext cx="360" cy="360"/>
            </p14:xfrm>
          </p:contentPart>
        </mc:Choice>
        <mc:Fallback xmlns="">
          <p:pic>
            <p:nvPicPr>
              <p:cNvPr id="3" name="Ink 2">
                <a:extLst>
                  <a:ext uri="{FF2B5EF4-FFF2-40B4-BE49-F238E27FC236}">
                    <a16:creationId xmlns:a16="http://schemas.microsoft.com/office/drawing/2014/main" id="{2478A366-8C0B-297D-FD13-B8BA8AB7BBEE}"/>
                  </a:ext>
                </a:extLst>
              </p:cNvPr>
              <p:cNvPicPr/>
              <p:nvPr/>
            </p:nvPicPr>
            <p:blipFill>
              <a:blip r:embed="rId4"/>
              <a:stretch>
                <a:fillRect/>
              </a:stretch>
            </p:blipFill>
            <p:spPr>
              <a:xfrm>
                <a:off x="5359471" y="472661"/>
                <a:ext cx="18000" cy="18000"/>
              </a:xfrm>
              <a:prstGeom prst="rect">
                <a:avLst/>
              </a:prstGeom>
            </p:spPr>
          </p:pic>
        </mc:Fallback>
      </mc:AlternateContent>
    </p:spTree>
    <p:extLst>
      <p:ext uri="{BB962C8B-B14F-4D97-AF65-F5344CB8AC3E}">
        <p14:creationId xmlns:p14="http://schemas.microsoft.com/office/powerpoint/2010/main" val="268242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Index.html</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2"/>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3"/>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Tree>
    <p:extLst>
      <p:ext uri="{BB962C8B-B14F-4D97-AF65-F5344CB8AC3E}">
        <p14:creationId xmlns:p14="http://schemas.microsoft.com/office/powerpoint/2010/main" val="218223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Starting an App using NodeJS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serve a basic html page on the local server with the help of ui5 tooling.</a:t>
            </a:r>
          </a:p>
          <a:p>
            <a:pPr marL="285750" indent="-285750">
              <a:buFont typeface="Wingdings" panose="05000000000000000000" pitchFamily="2" charset="2"/>
              <a:buChar char="§"/>
            </a:pPr>
            <a:r>
              <a:rPr lang="en-US" dirty="0"/>
              <a:t>But before we start we have to install a few dependencies:</a:t>
            </a:r>
          </a:p>
          <a:p>
            <a:pPr marL="342900" indent="-342900">
              <a:buAutoNum type="arabicPeriod"/>
            </a:pPr>
            <a:r>
              <a:rPr lang="en-US" dirty="0"/>
              <a:t>ui5 cli:-  </a:t>
            </a:r>
            <a:r>
              <a:rPr lang="en-US" b="1" i="1" dirty="0">
                <a:solidFill>
                  <a:srgbClr val="FF0000"/>
                </a:solidFill>
              </a:rPr>
              <a:t>npm install @ui5/cli	</a:t>
            </a:r>
            <a:r>
              <a:rPr lang="en-US" b="1" i="1" dirty="0"/>
              <a:t>to install globally: </a:t>
            </a:r>
            <a:r>
              <a:rPr lang="en-US" b="1" i="1" dirty="0">
                <a:solidFill>
                  <a:srgbClr val="FF0000"/>
                </a:solidFill>
              </a:rPr>
              <a:t>npm install -g @ui5/cli</a:t>
            </a:r>
          </a:p>
          <a:p>
            <a:pPr marL="342900" indent="-342900">
              <a:buAutoNum type="arabicPeriod"/>
            </a:pPr>
            <a:r>
              <a:rPr lang="en-US" i="0" dirty="0">
                <a:solidFill>
                  <a:srgbClr val="000000"/>
                </a:solidFill>
                <a:effectLst/>
              </a:rPr>
              <a:t>ux-ui5 </a:t>
            </a:r>
            <a:r>
              <a:rPr lang="en-US" dirty="0"/>
              <a:t>tooling:- </a:t>
            </a:r>
            <a:r>
              <a:rPr lang="en-US" b="1" i="1" dirty="0">
                <a:solidFill>
                  <a:srgbClr val="FF0000"/>
                </a:solidFill>
              </a:rPr>
              <a:t>npm install @sap/ux-ui5-tooling	</a:t>
            </a:r>
            <a:r>
              <a:rPr lang="en-US" b="1" i="1" dirty="0"/>
              <a:t>to install globally: </a:t>
            </a:r>
            <a:r>
              <a:rPr lang="en-US" b="1" i="1" dirty="0">
                <a:solidFill>
                  <a:srgbClr val="FF0000"/>
                </a:solidFill>
              </a:rPr>
              <a:t>npm install –g @sap/ux-ui5-tooling</a:t>
            </a:r>
          </a:p>
          <a:p>
            <a:pPr marL="285750" indent="-285750">
              <a:buFont typeface="Wingdings" panose="05000000000000000000" pitchFamily="2" charset="2"/>
              <a:buChar char="§"/>
            </a:pPr>
            <a:r>
              <a:rPr lang="en-US" dirty="0"/>
              <a:t>Now we have to create a </a:t>
            </a:r>
            <a:r>
              <a:rPr lang="en-US" dirty="0">
                <a:solidFill>
                  <a:schemeClr val="accent6"/>
                </a:solidFill>
              </a:rPr>
              <a:t>webapp</a:t>
            </a:r>
            <a:r>
              <a:rPr lang="en-US" dirty="0"/>
              <a:t> folder in our node project folder,  and in that webapp folder create two files </a:t>
            </a:r>
            <a:r>
              <a:rPr lang="en-US" dirty="0">
                <a:solidFill>
                  <a:schemeClr val="accent6"/>
                </a:solidFill>
              </a:rPr>
              <a:t>index.html </a:t>
            </a:r>
            <a:r>
              <a:rPr lang="en-US" dirty="0"/>
              <a:t>and </a:t>
            </a:r>
            <a:r>
              <a:rPr lang="en-US" dirty="0">
                <a:solidFill>
                  <a:schemeClr val="accent6"/>
                </a:solidFill>
              </a:rPr>
              <a:t>manifest.json</a:t>
            </a:r>
            <a:r>
              <a:rPr lang="en-US" dirty="0"/>
              <a:t>.</a:t>
            </a:r>
          </a:p>
          <a:p>
            <a:pPr marL="285750" indent="-285750">
              <a:buFont typeface="Wingdings" panose="05000000000000000000" pitchFamily="2" charset="2"/>
              <a:buChar char="§"/>
            </a:pPr>
            <a:r>
              <a:rPr lang="en-US" dirty="0"/>
              <a:t>Also create a </a:t>
            </a:r>
            <a:r>
              <a:rPr lang="en-US" dirty="0">
                <a:solidFill>
                  <a:schemeClr val="accent6"/>
                </a:solidFill>
              </a:rPr>
              <a:t>ui5.yaml </a:t>
            </a:r>
            <a:r>
              <a:rPr lang="en-US" dirty="0"/>
              <a:t>file in the project folder.</a:t>
            </a:r>
          </a:p>
          <a:p>
            <a:pPr marL="285750" indent="-285750">
              <a:buFont typeface="Wingdings" panose="05000000000000000000" pitchFamily="2" charset="2"/>
              <a:buChar char="§"/>
            </a:pPr>
            <a:r>
              <a:rPr lang="en-US" dirty="0"/>
              <a:t>Add the required code in all the files form the links provided below.</a:t>
            </a:r>
          </a:p>
          <a:p>
            <a:pPr marL="285750" indent="-285750">
              <a:buFont typeface="Wingdings" panose="05000000000000000000" pitchFamily="2" charset="2"/>
              <a:buChar char="§"/>
            </a:pPr>
            <a:r>
              <a:rPr lang="en-US" dirty="0"/>
              <a:t>Now to run the project use command: </a:t>
            </a:r>
            <a:r>
              <a:rPr lang="en-US" b="1" i="1" dirty="0">
                <a:solidFill>
                  <a:schemeClr val="accent6"/>
                </a:solidFill>
              </a:rPr>
              <a:t>ui5 serve</a:t>
            </a:r>
          </a:p>
          <a:p>
            <a:pPr marL="285750" indent="-285750">
              <a:buFont typeface="Wingdings" panose="05000000000000000000" pitchFamily="2" charset="2"/>
              <a:buChar char="§"/>
            </a:pPr>
            <a:endParaRPr lang="en-US" b="1" i="1" dirty="0">
              <a:solidFill>
                <a:schemeClr val="accent6"/>
              </a:solidFill>
            </a:endParaRPr>
          </a:p>
          <a:p>
            <a:r>
              <a:rPr lang="en-US" dirty="0"/>
              <a:t>Code Links:</a:t>
            </a:r>
          </a:p>
          <a:p>
            <a:pPr marL="285750" indent="-285750">
              <a:buFontTx/>
              <a:buChar char="-"/>
            </a:pPr>
            <a:r>
              <a:rPr lang="en-US" dirty="0"/>
              <a:t>index.html</a:t>
            </a:r>
          </a:p>
          <a:p>
            <a:pPr marL="285750" indent="-285750">
              <a:buFontTx/>
              <a:buChar char="-"/>
            </a:pPr>
            <a:r>
              <a:rPr lang="en-US" dirty="0"/>
              <a:t>manifest.json</a:t>
            </a:r>
          </a:p>
          <a:p>
            <a:pPr marL="285750" indent="-285750">
              <a:buFontTx/>
              <a:buChar char="-"/>
            </a:pPr>
            <a:r>
              <a:rPr lang="en-US" dirty="0"/>
              <a:t>ui5.yaml</a:t>
            </a:r>
          </a:p>
        </p:txBody>
      </p:sp>
      <p:pic>
        <p:nvPicPr>
          <p:cNvPr id="4" name="Picture 3">
            <a:extLst>
              <a:ext uri="{FF2B5EF4-FFF2-40B4-BE49-F238E27FC236}">
                <a16:creationId xmlns:a16="http://schemas.microsoft.com/office/drawing/2014/main" id="{A7BBD615-F919-4634-95CC-6034E69FD7BA}"/>
              </a:ext>
            </a:extLst>
          </p:cNvPr>
          <p:cNvPicPr>
            <a:picLocks noChangeAspect="1"/>
          </p:cNvPicPr>
          <p:nvPr/>
        </p:nvPicPr>
        <p:blipFill>
          <a:blip r:embed="rId2"/>
          <a:stretch>
            <a:fillRect/>
          </a:stretch>
        </p:blipFill>
        <p:spPr>
          <a:xfrm>
            <a:off x="7842174" y="3167201"/>
            <a:ext cx="3581232" cy="3164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0971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pic>
        <p:nvPicPr>
          <p:cNvPr id="5" name="Picture 4">
            <a:extLst>
              <a:ext uri="{FF2B5EF4-FFF2-40B4-BE49-F238E27FC236}">
                <a16:creationId xmlns:a16="http://schemas.microsoft.com/office/drawing/2014/main" id="{ED0A6C29-797C-4A2F-B01F-3101E23394BA}"/>
              </a:ext>
            </a:extLst>
          </p:cNvPr>
          <p:cNvPicPr>
            <a:picLocks noChangeAspect="1"/>
          </p:cNvPicPr>
          <p:nvPr/>
        </p:nvPicPr>
        <p:blipFill>
          <a:blip r:embed="rId2"/>
          <a:stretch>
            <a:fillRect/>
          </a:stretch>
        </p:blipFill>
        <p:spPr>
          <a:xfrm>
            <a:off x="3200662" y="3117988"/>
            <a:ext cx="8222744" cy="1385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7864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2"/>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3"/>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mydata.json</a:t>
            </a:r>
          </a:p>
        </p:txBody>
      </p:sp>
      <p:pic>
        <p:nvPicPr>
          <p:cNvPr id="5" name="Picture 4">
            <a:extLst>
              <a:ext uri="{FF2B5EF4-FFF2-40B4-BE49-F238E27FC236}">
                <a16:creationId xmlns:a16="http://schemas.microsoft.com/office/drawing/2014/main" id="{C62A3D3A-F4F2-462B-B4B8-BCE9CBC0F0C8}"/>
              </a:ext>
            </a:extLst>
          </p:cNvPr>
          <p:cNvPicPr>
            <a:picLocks noChangeAspect="1"/>
          </p:cNvPicPr>
          <p:nvPr/>
        </p:nvPicPr>
        <p:blipFill>
          <a:blip r:embed="rId2"/>
          <a:stretch>
            <a:fillRect/>
          </a:stretch>
        </p:blipFill>
        <p:spPr>
          <a:xfrm>
            <a:off x="6372471" y="1769414"/>
            <a:ext cx="5008207" cy="4002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5297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7888F63-C150-C309-3D81-E6CD29B6E16C}"/>
                  </a:ext>
                </a:extLst>
              </p14:cNvPr>
              <p14:cNvContentPartPr/>
              <p14:nvPr/>
            </p14:nvContentPartPr>
            <p14:xfrm>
              <a:off x="1346911" y="5417621"/>
              <a:ext cx="360" cy="360"/>
            </p14:xfrm>
          </p:contentPart>
        </mc:Choice>
        <mc:Fallback xmlns="">
          <p:pic>
            <p:nvPicPr>
              <p:cNvPr id="3" name="Ink 2">
                <a:extLst>
                  <a:ext uri="{FF2B5EF4-FFF2-40B4-BE49-F238E27FC236}">
                    <a16:creationId xmlns:a16="http://schemas.microsoft.com/office/drawing/2014/main" id="{B7888F63-C150-C309-3D81-E6CD29B6E16C}"/>
                  </a:ext>
                </a:extLst>
              </p:cNvPr>
              <p:cNvPicPr/>
              <p:nvPr/>
            </p:nvPicPr>
            <p:blipFill>
              <a:blip r:embed="rId4"/>
              <a:stretch>
                <a:fillRect/>
              </a:stretch>
            </p:blipFill>
            <p:spPr>
              <a:xfrm>
                <a:off x="1338271" y="5408621"/>
                <a:ext cx="18000" cy="18000"/>
              </a:xfrm>
              <a:prstGeom prst="rect">
                <a:avLst/>
              </a:prstGeom>
            </p:spPr>
          </p:pic>
        </mc:Fallback>
      </mc:AlternateContent>
    </p:spTree>
    <p:extLst>
      <p:ext uri="{BB962C8B-B14F-4D97-AF65-F5344CB8AC3E}">
        <p14:creationId xmlns:p14="http://schemas.microsoft.com/office/powerpoint/2010/main" val="1789349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pic>
        <p:nvPicPr>
          <p:cNvPr id="6" name="Picture 5">
            <a:extLst>
              <a:ext uri="{FF2B5EF4-FFF2-40B4-BE49-F238E27FC236}">
                <a16:creationId xmlns:a16="http://schemas.microsoft.com/office/drawing/2014/main" id="{12E5893B-2BE9-46DF-8E1A-AAFDBE5FC385}"/>
              </a:ext>
            </a:extLst>
          </p:cNvPr>
          <p:cNvPicPr>
            <a:picLocks noChangeAspect="1"/>
          </p:cNvPicPr>
          <p:nvPr/>
        </p:nvPicPr>
        <p:blipFill>
          <a:blip r:embed="rId2"/>
          <a:stretch>
            <a:fillRect/>
          </a:stretch>
        </p:blipFill>
        <p:spPr>
          <a:xfrm>
            <a:off x="2768591" y="3729266"/>
            <a:ext cx="4022734" cy="1992064"/>
          </a:xfrm>
          <a:prstGeom prst="rect">
            <a:avLst/>
          </a:prstGeom>
        </p:spPr>
      </p:pic>
      <p:pic>
        <p:nvPicPr>
          <p:cNvPr id="7" name="Picture 6">
            <a:extLst>
              <a:ext uri="{FF2B5EF4-FFF2-40B4-BE49-F238E27FC236}">
                <a16:creationId xmlns:a16="http://schemas.microsoft.com/office/drawing/2014/main" id="{D3D6A546-EC86-4AB2-8B53-344DE881947B}"/>
              </a:ext>
            </a:extLst>
          </p:cNvPr>
          <p:cNvPicPr>
            <a:picLocks noChangeAspect="1"/>
          </p:cNvPicPr>
          <p:nvPr/>
        </p:nvPicPr>
        <p:blipFill>
          <a:blip r:embed="rId3"/>
          <a:stretch>
            <a:fillRect/>
          </a:stretch>
        </p:blipFill>
        <p:spPr>
          <a:xfrm>
            <a:off x="2971799" y="1426536"/>
            <a:ext cx="4829462" cy="1889659"/>
          </a:xfrm>
          <a:prstGeom prst="rect">
            <a:avLst/>
          </a:prstGeom>
        </p:spPr>
      </p:pic>
      <p:pic>
        <p:nvPicPr>
          <p:cNvPr id="10" name="Picture 9">
            <a:extLst>
              <a:ext uri="{FF2B5EF4-FFF2-40B4-BE49-F238E27FC236}">
                <a16:creationId xmlns:a16="http://schemas.microsoft.com/office/drawing/2014/main" id="{7E81B70C-4D8B-4953-B6A7-74D8F87AFC63}"/>
              </a:ext>
            </a:extLst>
          </p:cNvPr>
          <p:cNvPicPr>
            <a:picLocks noChangeAspect="1"/>
          </p:cNvPicPr>
          <p:nvPr/>
        </p:nvPicPr>
        <p:blipFill>
          <a:blip r:embed="rId4"/>
          <a:stretch>
            <a:fillRect/>
          </a:stretch>
        </p:blipFill>
        <p:spPr>
          <a:xfrm>
            <a:off x="3870018" y="6246279"/>
            <a:ext cx="3033023" cy="297206"/>
          </a:xfrm>
          <a:prstGeom prst="rect">
            <a:avLst/>
          </a:prstGeom>
        </p:spPr>
      </p:pic>
    </p:spTree>
    <p:extLst>
      <p:ext uri="{BB962C8B-B14F-4D97-AF65-F5344CB8AC3E}">
        <p14:creationId xmlns:p14="http://schemas.microsoft.com/office/powerpoint/2010/main" val="3327820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Creation of named model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the concept of named model.</a:t>
            </a:r>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dataset.json</a:t>
            </a:r>
          </a:p>
        </p:txBody>
      </p:sp>
      <p:pic>
        <p:nvPicPr>
          <p:cNvPr id="4" name="Picture 3">
            <a:extLst>
              <a:ext uri="{FF2B5EF4-FFF2-40B4-BE49-F238E27FC236}">
                <a16:creationId xmlns:a16="http://schemas.microsoft.com/office/drawing/2014/main" id="{950C5A2D-717A-4AA2-B3C8-0456B19F9899}"/>
              </a:ext>
            </a:extLst>
          </p:cNvPr>
          <p:cNvPicPr>
            <a:picLocks noChangeAspect="1"/>
          </p:cNvPicPr>
          <p:nvPr/>
        </p:nvPicPr>
        <p:blipFill>
          <a:blip r:embed="rId2"/>
          <a:stretch>
            <a:fillRect/>
          </a:stretch>
        </p:blipFill>
        <p:spPr>
          <a:xfrm>
            <a:off x="4592870" y="2785673"/>
            <a:ext cx="6787808" cy="1800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3291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2"/>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2"/>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t>mydata.json</a:t>
            </a:r>
          </a:p>
          <a:p>
            <a:pPr marL="285750" indent="-285750">
              <a:buFontTx/>
              <a:buChar char="-"/>
            </a:pPr>
            <a:r>
              <a:rPr lang="en-US" dirty="0"/>
              <a:t>Main.view.xml </a:t>
            </a:r>
          </a:p>
        </p:txBody>
      </p:sp>
      <p:pic>
        <p:nvPicPr>
          <p:cNvPr id="4" name="Picture 3">
            <a:extLst>
              <a:ext uri="{FF2B5EF4-FFF2-40B4-BE49-F238E27FC236}">
                <a16:creationId xmlns:a16="http://schemas.microsoft.com/office/drawing/2014/main" id="{99E0974B-6FC2-447B-8F50-E57999FE80E0}"/>
              </a:ext>
            </a:extLst>
          </p:cNvPr>
          <p:cNvPicPr>
            <a:picLocks noChangeAspect="1"/>
          </p:cNvPicPr>
          <p:nvPr/>
        </p:nvPicPr>
        <p:blipFill>
          <a:blip r:embed="rId3"/>
          <a:stretch>
            <a:fillRect/>
          </a:stretch>
        </p:blipFill>
        <p:spPr>
          <a:xfrm>
            <a:off x="4212849" y="2533416"/>
            <a:ext cx="6971986" cy="3098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0279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5770426"/>
          </a:xfrm>
          <a:prstGeom prst="rect">
            <a:avLst/>
          </a:prstGeom>
          <a:noFill/>
        </p:spPr>
        <p:txBody>
          <a:bodyPr wrap="square" rtlCol="0">
            <a:spAutoFit/>
          </a:bodyPr>
          <a:lstStyle/>
          <a:p>
            <a:pPr marL="285750" indent="-285750">
              <a:buFont typeface="Wingdings" panose="05000000000000000000" pitchFamily="2" charset="2"/>
              <a:buChar char="§"/>
            </a:pPr>
            <a:r>
              <a:rPr lang="en-US" dirty="0"/>
              <a:t>jQuery is a java script library, which is </a:t>
            </a:r>
            <a:r>
              <a:rPr lang="en-US" sz="1799" dirty="0">
                <a:solidFill>
                  <a:prstClr val="black"/>
                </a:solidFill>
                <a:latin typeface="Calibri"/>
              </a:rPr>
              <a:t>used to simplify our JS code.</a:t>
            </a:r>
          </a:p>
          <a:p>
            <a:pPr marL="285750" indent="-285750">
              <a:buFont typeface="Wingdings" panose="05000000000000000000" pitchFamily="2" charset="2"/>
              <a:buChar char="§"/>
            </a:pPr>
            <a:r>
              <a:rPr lang="en-US" dirty="0"/>
              <a:t>The moto is to minimize JS code size. </a:t>
            </a:r>
          </a:p>
          <a:p>
            <a:endParaRPr lang="en-US" dirty="0"/>
          </a:p>
          <a:p>
            <a:r>
              <a:rPr lang="en-US" b="1" dirty="0"/>
              <a:t>Why we use jQuery?</a:t>
            </a:r>
          </a:p>
          <a:p>
            <a:pPr marL="342900" indent="-342900">
              <a:lnSpc>
                <a:spcPct val="150000"/>
              </a:lnSpc>
              <a:buFont typeface="Wingdings" panose="05000000000000000000" pitchFamily="2" charset="2"/>
              <a:buChar char="§"/>
            </a:pPr>
            <a:r>
              <a:rPr lang="en-US" dirty="0"/>
              <a:t>It’s free to use (Open Source)</a:t>
            </a:r>
          </a:p>
          <a:p>
            <a:pPr marL="342900" indent="-342900">
              <a:lnSpc>
                <a:spcPct val="150000"/>
              </a:lnSpc>
              <a:buFont typeface="Wingdings" panose="05000000000000000000" pitchFamily="2" charset="2"/>
              <a:buChar char="§"/>
            </a:pPr>
            <a:r>
              <a:rPr lang="en-US" dirty="0"/>
              <a:t>Used by top software companies like google, Netflix, etc.</a:t>
            </a:r>
          </a:p>
          <a:p>
            <a:pPr marL="342900" indent="-342900">
              <a:lnSpc>
                <a:spcPct val="150000"/>
              </a:lnSpc>
              <a:buFont typeface="Wingdings" panose="05000000000000000000" pitchFamily="2" charset="2"/>
              <a:buChar char="§"/>
            </a:pPr>
            <a:r>
              <a:rPr lang="en-US" dirty="0"/>
              <a:t>Light weight JS library</a:t>
            </a:r>
          </a:p>
          <a:p>
            <a:pPr marL="342900" indent="-342900">
              <a:lnSpc>
                <a:spcPct val="150000"/>
              </a:lnSpc>
              <a:buFont typeface="Wingdings" panose="05000000000000000000" pitchFamily="2" charset="2"/>
              <a:buChar char="§"/>
            </a:pPr>
            <a:r>
              <a:rPr lang="en-US" b="0" i="0" dirty="0">
                <a:solidFill>
                  <a:srgbClr val="000000"/>
                </a:solidFill>
                <a:effectLst/>
              </a:rPr>
              <a:t>jQuery greatly simplifies JavaScript programming.</a:t>
            </a:r>
            <a:endParaRPr lang="en-US" dirty="0"/>
          </a:p>
          <a:p>
            <a:pPr marL="342900" indent="-342900">
              <a:lnSpc>
                <a:spcPct val="150000"/>
              </a:lnSpc>
              <a:buFont typeface="Wingdings" panose="05000000000000000000" pitchFamily="2" charset="2"/>
              <a:buChar char="§"/>
            </a:pPr>
            <a:r>
              <a:rPr lang="en-US" dirty="0"/>
              <a:t>Available on internet</a:t>
            </a:r>
          </a:p>
          <a:p>
            <a:pPr marL="342900" indent="-342900">
              <a:lnSpc>
                <a:spcPct val="150000"/>
              </a:lnSpc>
              <a:buFont typeface="Wingdings" panose="05000000000000000000" pitchFamily="2" charset="2"/>
              <a:buChar char="§"/>
            </a:pPr>
            <a:r>
              <a:rPr lang="en-US" dirty="0"/>
              <a:t>Purpose is to </a:t>
            </a:r>
            <a:r>
              <a:rPr lang="en-US" b="1" dirty="0"/>
              <a:t>write less and do more</a:t>
            </a:r>
          </a:p>
          <a:p>
            <a:pPr marL="342900" indent="-342900">
              <a:lnSpc>
                <a:spcPct val="150000"/>
              </a:lnSpc>
              <a:buFont typeface="Wingdings" panose="05000000000000000000" pitchFamily="2" charset="2"/>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p>
          <a:p>
            <a:pPr marL="342900" indent="-342900" defTabSz="914126">
              <a:buAutoNum type="arabicPeriod"/>
            </a:pPr>
            <a:endParaRPr lang="en-US" sz="1799" dirty="0">
              <a:solidFill>
                <a:prstClr val="black"/>
              </a:solidFill>
              <a:latin typeface="Calibri"/>
            </a:endParaRPr>
          </a:p>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2"/>
              </a:rPr>
              <a:t>https://jquery.com</a:t>
            </a:r>
            <a:endParaRPr lang="en-US" sz="1799" b="1" dirty="0">
              <a:solidFill>
                <a:prstClr val="black"/>
              </a:solidFill>
              <a:latin typeface="Calibri"/>
            </a:endParaRP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144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mydata.json</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2"/>
          <a:stretch>
            <a:fillRect/>
          </a:stretch>
        </p:blipFill>
        <p:spPr>
          <a:xfrm>
            <a:off x="3532101" y="2533416"/>
            <a:ext cx="7891305" cy="2772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1255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spTree>
    <p:extLst>
      <p:ext uri="{BB962C8B-B14F-4D97-AF65-F5344CB8AC3E}">
        <p14:creationId xmlns:p14="http://schemas.microsoft.com/office/powerpoint/2010/main" val="1308118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43490" y="3539748"/>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Srinivas</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Syntax of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444943" cy="4342856"/>
          </a:xfrm>
          <a:prstGeom prst="rect">
            <a:avLst/>
          </a:prstGeom>
          <a:noFill/>
        </p:spPr>
        <p:txBody>
          <a:bodyPr wrap="square" rtlCol="0">
            <a:spAutoFit/>
          </a:bodyPr>
          <a:lstStyle/>
          <a:p>
            <a:pPr algn="just"/>
            <a:r>
              <a:rPr lang="en-US" b="0" i="0" dirty="0">
                <a:solidFill>
                  <a:srgbClr val="000000"/>
                </a:solidFill>
                <a:effectLst/>
              </a:rPr>
              <a:t>The jQuery syntax is tailor-made for </a:t>
            </a:r>
            <a:r>
              <a:rPr lang="en-US" b="1" i="0" dirty="0">
                <a:solidFill>
                  <a:srgbClr val="000000"/>
                </a:solidFill>
                <a:effectLst/>
              </a:rPr>
              <a:t>selecting</a:t>
            </a:r>
            <a:r>
              <a:rPr lang="en-US" b="0" i="0" dirty="0">
                <a:solidFill>
                  <a:srgbClr val="000000"/>
                </a:solidFill>
                <a:effectLst/>
              </a:rPr>
              <a:t> HTML elements and performing some </a:t>
            </a:r>
            <a:r>
              <a:rPr lang="en-US" b="1" i="0" dirty="0">
                <a:solidFill>
                  <a:srgbClr val="000000"/>
                </a:solidFill>
                <a:effectLst/>
              </a:rPr>
              <a:t>action</a:t>
            </a:r>
            <a:r>
              <a:rPr lang="en-US" b="0" i="0" dirty="0">
                <a:solidFill>
                  <a:srgbClr val="000000"/>
                </a:solidFill>
                <a:effectLst/>
              </a:rPr>
              <a:t> on the element(s).</a:t>
            </a:r>
          </a:p>
          <a:p>
            <a:pPr algn="just"/>
            <a:r>
              <a:rPr lang="en-US" b="0" i="0" dirty="0">
                <a:solidFill>
                  <a:srgbClr val="000000"/>
                </a:solidFill>
                <a:effectLst/>
              </a:rPr>
              <a:t>Basic syntax is: </a:t>
            </a:r>
          </a:p>
          <a:p>
            <a:pPr algn="just"/>
            <a:r>
              <a:rPr lang="en-US" dirty="0">
                <a:solidFill>
                  <a:srgbClr val="000000"/>
                </a:solidFill>
              </a:rPr>
              <a:t>	</a:t>
            </a:r>
            <a:r>
              <a:rPr lang="en-US" b="1" i="0" dirty="0">
                <a:solidFill>
                  <a:schemeClr val="accent6"/>
                </a:solidFill>
                <a:effectLst/>
              </a:rPr>
              <a:t>$(</a:t>
            </a:r>
            <a:r>
              <a:rPr lang="en-US" b="1" i="1" dirty="0">
                <a:solidFill>
                  <a:schemeClr val="accent6"/>
                </a:solidFill>
                <a:effectLst/>
              </a:rPr>
              <a:t>selector</a:t>
            </a:r>
            <a:r>
              <a:rPr lang="en-US" b="1" i="0" dirty="0">
                <a:solidFill>
                  <a:schemeClr val="accent6"/>
                </a:solidFill>
                <a:effectLst/>
              </a:rPr>
              <a:t>).</a:t>
            </a:r>
            <a:r>
              <a:rPr lang="en-US" b="1" i="1" dirty="0">
                <a:solidFill>
                  <a:schemeClr val="accent6"/>
                </a:solidFill>
                <a:effectLst/>
              </a:rPr>
              <a:t>action</a:t>
            </a:r>
            <a:r>
              <a:rPr lang="en-US" b="1" i="0" dirty="0">
                <a:solidFill>
                  <a:schemeClr val="accent6"/>
                </a:solidFill>
                <a:effectLst/>
              </a:rPr>
              <a:t>()</a:t>
            </a:r>
          </a:p>
          <a:p>
            <a:pPr algn="just"/>
            <a:endParaRPr lang="en-US" b="1" dirty="0">
              <a:solidFill>
                <a:srgbClr val="000000"/>
              </a:solidFill>
            </a:endParaRPr>
          </a:p>
          <a:p>
            <a:pPr marL="285750" indent="-285750" algn="just">
              <a:buFont typeface="Wingdings" panose="05000000000000000000" pitchFamily="2" charset="2"/>
              <a:buChar char="§"/>
            </a:pPr>
            <a:r>
              <a:rPr lang="en-US" b="1" dirty="0">
                <a:solidFill>
                  <a:schemeClr val="accent6"/>
                </a:solidFill>
              </a:rPr>
              <a:t>$</a:t>
            </a:r>
            <a:r>
              <a:rPr lang="en-US" b="1" dirty="0">
                <a:solidFill>
                  <a:srgbClr val="000000"/>
                </a:solidFill>
              </a:rPr>
              <a:t> </a:t>
            </a:r>
            <a:r>
              <a:rPr lang="en-US" dirty="0">
                <a:solidFill>
                  <a:srgbClr val="000000"/>
                </a:solidFill>
              </a:rPr>
              <a:t>sign indicated to the browser that we want to use jQuery.</a:t>
            </a:r>
          </a:p>
          <a:p>
            <a:pPr marL="285750" indent="-285750" algn="just">
              <a:buFont typeface="Wingdings" panose="05000000000000000000" pitchFamily="2" charset="2"/>
              <a:buChar char="§"/>
            </a:pPr>
            <a:endParaRPr lang="en-US" dirty="0">
              <a:solidFill>
                <a:srgbClr val="000000"/>
              </a:solidFill>
            </a:endParaRPr>
          </a:p>
          <a:p>
            <a:pPr marL="285750" indent="-285750" algn="just">
              <a:buFont typeface="Wingdings" panose="05000000000000000000" pitchFamily="2" charset="2"/>
              <a:buChar char="§"/>
            </a:pPr>
            <a:r>
              <a:rPr lang="en-US" dirty="0">
                <a:solidFill>
                  <a:schemeClr val="accent6"/>
                </a:solidFill>
              </a:rPr>
              <a:t>selector</a:t>
            </a:r>
            <a:r>
              <a:rPr lang="en-US" dirty="0">
                <a:solidFill>
                  <a:srgbClr val="000000"/>
                </a:solidFill>
              </a:rPr>
              <a:t>: selector is same what we have seen in CSS i.e., </a:t>
            </a:r>
            <a:r>
              <a:rPr lang="en-US" b="1" dirty="0">
                <a:solidFill>
                  <a:schemeClr val="accent6"/>
                </a:solidFill>
              </a:rPr>
              <a:t>#id</a:t>
            </a:r>
            <a:r>
              <a:rPr lang="en-US" dirty="0">
                <a:solidFill>
                  <a:srgbClr val="000000"/>
                </a:solidFill>
              </a:rPr>
              <a:t>, </a:t>
            </a:r>
            <a:r>
              <a:rPr lang="en-US" b="1" dirty="0">
                <a:solidFill>
                  <a:schemeClr val="accent6"/>
                </a:solidFill>
              </a:rPr>
              <a:t>.class</a:t>
            </a:r>
            <a:r>
              <a:rPr lang="en-US" dirty="0">
                <a:solidFill>
                  <a:srgbClr val="000000"/>
                </a:solidFill>
              </a:rPr>
              <a:t>, </a:t>
            </a:r>
            <a:r>
              <a:rPr lang="en-US" b="1" dirty="0">
                <a:solidFill>
                  <a:schemeClr val="accent6"/>
                </a:solidFill>
              </a:rPr>
              <a:t>tagName</a:t>
            </a:r>
          </a:p>
          <a:p>
            <a:pPr marL="285750" indent="-285750" algn="just">
              <a:buFont typeface="Wingdings" panose="05000000000000000000" pitchFamily="2" charset="2"/>
              <a:buChar char="§"/>
            </a:pPr>
            <a:endParaRPr lang="en-US" dirty="0">
              <a:solidFill>
                <a:schemeClr val="accent6"/>
              </a:solidFill>
            </a:endParaRPr>
          </a:p>
          <a:p>
            <a:pPr marL="285750" indent="-285750" algn="just">
              <a:buFont typeface="Wingdings" panose="05000000000000000000" pitchFamily="2" charset="2"/>
              <a:buChar char="§"/>
            </a:pPr>
            <a:r>
              <a:rPr lang="en-US" dirty="0">
                <a:solidFill>
                  <a:schemeClr val="accent6"/>
                </a:solidFill>
              </a:rPr>
              <a:t>Action(): </a:t>
            </a:r>
            <a:r>
              <a:rPr lang="en-US" dirty="0"/>
              <a:t>It is a JavaScript Event or Action which we want to perform on the selected element.</a:t>
            </a:r>
          </a:p>
          <a:p>
            <a:pPr marL="285750" indent="-285750" algn="just">
              <a:buFont typeface="Wingdings" panose="05000000000000000000" pitchFamily="2" charset="2"/>
              <a:buChar char="§"/>
            </a:pPr>
            <a:endParaRPr lang="en-US" dirty="0"/>
          </a:p>
          <a:p>
            <a:pPr algn="just"/>
            <a:r>
              <a:rPr lang="en-US" dirty="0"/>
              <a:t>Example:</a:t>
            </a: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$("p").hide() </a:t>
            </a:r>
            <a:r>
              <a:rPr kumimoji="0" lang="en-US" altLang="en-US" b="0" i="0" u="none" strike="noStrike" cap="none" normalizeH="0" baseline="0" dirty="0">
                <a:ln>
                  <a:noFill/>
                </a:ln>
                <a:solidFill>
                  <a:srgbClr val="000000"/>
                </a:solidFill>
                <a:effectLst/>
                <a:latin typeface="+mn-lt"/>
              </a:rPr>
              <a:t>- hides all &lt;p&gt; elements.</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all elements with class="test".</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the element with id="test".</a:t>
            </a:r>
            <a:endParaRPr kumimoji="0" lang="en-US" altLang="en-US"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1A50565F-CF12-4609-81F8-D930796DF4D4}"/>
              </a:ext>
            </a:extLst>
          </p:cNvPr>
          <p:cNvPicPr>
            <a:picLocks noChangeAspect="1"/>
          </p:cNvPicPr>
          <p:nvPr/>
        </p:nvPicPr>
        <p:blipFill>
          <a:blip r:embed="rId2"/>
          <a:stretch>
            <a:fillRect/>
          </a:stretch>
        </p:blipFill>
        <p:spPr>
          <a:xfrm>
            <a:off x="6898742" y="3429000"/>
            <a:ext cx="4481936" cy="28133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3303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effects using jQuery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new file named jQBasic.html in the </a:t>
            </a:r>
            <a:r>
              <a:rPr lang="en-US" b="1" dirty="0">
                <a:solidFill>
                  <a:schemeClr val="accent6"/>
                </a:solidFill>
              </a:rPr>
              <a:t>Basics</a:t>
            </a:r>
            <a:r>
              <a:rPr lang="en-US" dirty="0"/>
              <a:t> folder which we have used for html, css and JavaScript.</a:t>
            </a:r>
          </a:p>
          <a:p>
            <a:pPr marL="285750" indent="-285750">
              <a:buFont typeface="Wingdings" panose="05000000000000000000" pitchFamily="2" charset="2"/>
              <a:buChar char="§"/>
            </a:pPr>
            <a:r>
              <a:rPr lang="en-US" dirty="0"/>
              <a:t>Bring the code related to the box and box-content form the previous example.</a:t>
            </a:r>
          </a:p>
          <a:p>
            <a:pPr marL="285750" indent="-285750">
              <a:buFont typeface="Wingdings" panose="05000000000000000000" pitchFamily="2" charset="2"/>
              <a:buChar char="§"/>
            </a:pPr>
            <a:r>
              <a:rPr lang="en-US" dirty="0"/>
              <a:t>Now we will add some effects to these boxes using the jQuery actions.</a:t>
            </a:r>
          </a:p>
          <a:p>
            <a:pPr marL="285750" indent="-285750">
              <a:buFont typeface="Wingdings" panose="05000000000000000000" pitchFamily="2" charset="2"/>
              <a:buChar char="§"/>
            </a:pPr>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FDC7EE27-ED28-4BFC-9975-5BCD34FB69A4}"/>
              </a:ext>
            </a:extLst>
          </p:cNvPr>
          <p:cNvPicPr>
            <a:picLocks noChangeAspect="1"/>
          </p:cNvPicPr>
          <p:nvPr/>
        </p:nvPicPr>
        <p:blipFill>
          <a:blip r:embed="rId2"/>
          <a:stretch>
            <a:fillRect/>
          </a:stretch>
        </p:blipFill>
        <p:spPr>
          <a:xfrm>
            <a:off x="5565162" y="2533416"/>
            <a:ext cx="5815516" cy="2822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54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Animation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some animations to our html page using the jQuery.</a:t>
            </a:r>
          </a:p>
          <a:p>
            <a:r>
              <a:rPr lang="en-US" dirty="0"/>
              <a:t>For this we have to bring back the login fields code back form the previous examples.</a:t>
            </a:r>
          </a:p>
          <a:p>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DE79CA2E-5527-49FE-8CFD-40F0D95DD0D9}"/>
              </a:ext>
            </a:extLst>
          </p:cNvPr>
          <p:cNvPicPr>
            <a:picLocks noChangeAspect="1"/>
          </p:cNvPicPr>
          <p:nvPr/>
        </p:nvPicPr>
        <p:blipFill>
          <a:blip r:embed="rId2"/>
          <a:stretch>
            <a:fillRect/>
          </a:stretch>
        </p:blipFill>
        <p:spPr>
          <a:xfrm>
            <a:off x="7399959" y="2044793"/>
            <a:ext cx="4023447" cy="4255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9245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a:t>
            </a: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1" i="0" dirty="0">
                <a:effectLst/>
              </a:rPr>
              <a:t>SAPUI5 (SAP user interface for HTML5)</a:t>
            </a:r>
            <a:r>
              <a:rPr lang="en-US" b="0" i="0" dirty="0">
                <a:effectLst/>
              </a:rPr>
              <a:t> or </a:t>
            </a:r>
            <a:r>
              <a:rPr lang="en-US" b="1" i="0" dirty="0">
                <a:effectLst/>
              </a:rPr>
              <a:t>Open UI5</a:t>
            </a:r>
            <a:r>
              <a:rPr lang="en-US" b="0" i="0" dirty="0">
                <a:effectLst/>
              </a:rPr>
              <a:t>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1" dirty="0"/>
          </a:p>
          <a:p>
            <a:pPr algn="just"/>
            <a:r>
              <a:rPr lang="en-US" b="1" dirty="0"/>
              <a:t>Framework: - </a:t>
            </a:r>
            <a:r>
              <a:rPr lang="en-US" b="0" i="0" dirty="0">
                <a:effectLst/>
              </a:rPr>
              <a:t>A framework is a platform for developing software </a:t>
            </a:r>
            <a:r>
              <a:rPr lang="en-US" b="0" i="0" u="none" strike="noStrike" dirty="0">
                <a:effectLst/>
              </a:rPr>
              <a:t>applications</a:t>
            </a:r>
            <a:r>
              <a:rPr lang="en-US" b="0" i="0" dirty="0">
                <a:effectLst/>
              </a:rPr>
              <a:t>. It provides a foundation on which software developers can build programs for a specific </a:t>
            </a:r>
            <a:r>
              <a:rPr lang="en-US" b="0" i="0" strike="noStrike" dirty="0">
                <a:effectLst/>
              </a:rPr>
              <a:t>platform</a:t>
            </a:r>
            <a:r>
              <a:rPr lang="en-US" b="0" i="0" dirty="0">
                <a:effectLst/>
              </a:rPr>
              <a:t>.</a:t>
            </a:r>
          </a:p>
          <a:p>
            <a:pPr marL="285750" indent="-285750" algn="just">
              <a:buFont typeface="Wingdings" panose="05000000000000000000" pitchFamily="2" charset="2"/>
              <a:buChar char="§"/>
            </a:pPr>
            <a:r>
              <a:rPr lang="en-US" dirty="0"/>
              <a:t>A</a:t>
            </a:r>
            <a:r>
              <a:rPr lang="en-US" b="0" i="0" dirty="0">
                <a:effectLst/>
              </a:rPr>
              <a:t> framework consists of </a:t>
            </a:r>
            <a:r>
              <a:rPr lang="en-US" b="1" i="0" dirty="0">
                <a:effectLst/>
              </a:rPr>
              <a:t>libraries</a:t>
            </a:r>
            <a:r>
              <a:rPr lang="en-US" b="0" i="0" dirty="0">
                <a:effectLst/>
              </a:rPr>
              <a:t> that can be used to process </a:t>
            </a:r>
            <a:r>
              <a:rPr lang="en-US" b="0" i="0" u="none" strike="noStrike" dirty="0">
                <a:effectLst/>
              </a:rPr>
              <a:t>input</a:t>
            </a:r>
            <a:r>
              <a:rPr lang="en-US" b="0" i="0" dirty="0">
                <a:effectLst/>
              </a:rPr>
              <a:t>, manage hardware devices, and interact with </a:t>
            </a:r>
            <a:r>
              <a:rPr lang="en-US" b="0" i="0" u="none" strike="noStrike" dirty="0">
                <a:effectLst/>
              </a:rPr>
              <a:t>system software</a:t>
            </a:r>
            <a:r>
              <a:rPr lang="en-US" b="0" i="0" dirty="0">
                <a:effectLst/>
              </a:rPr>
              <a:t>.</a:t>
            </a:r>
          </a:p>
          <a:p>
            <a:pPr marL="285750" indent="-285750" algn="just">
              <a:buFont typeface="Wingdings" panose="05000000000000000000" pitchFamily="2" charset="2"/>
              <a:buChar char="§"/>
            </a:pPr>
            <a:r>
              <a:rPr lang="en-US" b="1" dirty="0"/>
              <a:t>Library</a:t>
            </a:r>
            <a:r>
              <a:rPr lang="en-US" dirty="0"/>
              <a:t>: - A collection of </a:t>
            </a:r>
            <a:r>
              <a:rPr lang="en-US" b="1" dirty="0"/>
              <a:t>Classes</a:t>
            </a:r>
            <a:r>
              <a:rPr lang="en-US" dirty="0"/>
              <a:t>.</a:t>
            </a:r>
          </a:p>
          <a:p>
            <a:pPr marL="285750" indent="-285750" algn="just">
              <a:buFont typeface="Wingdings" panose="05000000000000000000" pitchFamily="2" charset="2"/>
              <a:buChar char="§"/>
            </a:pPr>
            <a:r>
              <a:rPr lang="en-US" b="1" dirty="0"/>
              <a:t>Classes: - </a:t>
            </a:r>
            <a:r>
              <a:rPr lang="en-US" dirty="0"/>
              <a:t>Collection of methods, Attributes, Events</a:t>
            </a:r>
            <a:r>
              <a:rPr lang="en-US" b="1" dirty="0"/>
              <a:t>.</a:t>
            </a:r>
            <a:endParaRPr lang="en-US" dirty="0"/>
          </a:p>
        </p:txBody>
      </p:sp>
      <p:pic>
        <p:nvPicPr>
          <p:cNvPr id="6" name="Picture 6">
            <a:extLst>
              <a:ext uri="{FF2B5EF4-FFF2-40B4-BE49-F238E27FC236}">
                <a16:creationId xmlns:a16="http://schemas.microsoft.com/office/drawing/2014/main" id="{175E0B67-5421-4856-B69D-AB741A392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8275" y="4393457"/>
            <a:ext cx="2466975" cy="11790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8570A2-F7D9-47E2-9D18-0B94E0DF21AD}"/>
              </a:ext>
            </a:extLst>
          </p:cNvPr>
          <p:cNvSpPr/>
          <p:nvPr/>
        </p:nvSpPr>
        <p:spPr>
          <a:xfrm>
            <a:off x="7229475" y="4038600"/>
            <a:ext cx="2466975" cy="3548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Your Code</a:t>
            </a:r>
          </a:p>
        </p:txBody>
      </p:sp>
      <p:sp>
        <p:nvSpPr>
          <p:cNvPr id="9" name="Rectangle 8">
            <a:extLst>
              <a:ext uri="{FF2B5EF4-FFF2-40B4-BE49-F238E27FC236}">
                <a16:creationId xmlns:a16="http://schemas.microsoft.com/office/drawing/2014/main" id="{8C91D6C0-625E-491B-99A3-23B286E2AE4D}"/>
              </a:ext>
            </a:extLst>
          </p:cNvPr>
          <p:cNvSpPr/>
          <p:nvPr/>
        </p:nvSpPr>
        <p:spPr>
          <a:xfrm>
            <a:off x="8956431"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Framework</a:t>
            </a:r>
          </a:p>
        </p:txBody>
      </p:sp>
      <p:sp>
        <p:nvSpPr>
          <p:cNvPr id="10" name="Rectangle 9">
            <a:extLst>
              <a:ext uri="{FF2B5EF4-FFF2-40B4-BE49-F238E27FC236}">
                <a16:creationId xmlns:a16="http://schemas.microsoft.com/office/drawing/2014/main" id="{A6C28D35-012B-4662-A8B7-B6406067B249}"/>
              </a:ext>
            </a:extLst>
          </p:cNvPr>
          <p:cNvSpPr/>
          <p:nvPr/>
        </p:nvSpPr>
        <p:spPr>
          <a:xfrm>
            <a:off x="5419725"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Libraries</a:t>
            </a:r>
          </a:p>
        </p:txBody>
      </p:sp>
      <p:cxnSp>
        <p:nvCxnSpPr>
          <p:cNvPr id="11" name="Straight Arrow Connector 10">
            <a:extLst>
              <a:ext uri="{FF2B5EF4-FFF2-40B4-BE49-F238E27FC236}">
                <a16:creationId xmlns:a16="http://schemas.microsoft.com/office/drawing/2014/main" id="{CEAAFF1F-A4E7-4C12-8C95-5187EA1F0464}"/>
              </a:ext>
            </a:extLst>
          </p:cNvPr>
          <p:cNvCxnSpPr>
            <a:endCxn id="3" idx="2"/>
          </p:cNvCxnSpPr>
          <p:nvPr/>
        </p:nvCxnSpPr>
        <p:spPr>
          <a:xfrm flipV="1">
            <a:off x="6848475" y="4393457"/>
            <a:ext cx="1614488"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7DF343-5114-4E1A-A440-ADEF1CF65C69}"/>
              </a:ext>
            </a:extLst>
          </p:cNvPr>
          <p:cNvCxnSpPr>
            <a:cxnSpLocks/>
            <a:stCxn id="9" idx="0"/>
            <a:endCxn id="3" idx="2"/>
          </p:cNvCxnSpPr>
          <p:nvPr/>
        </p:nvCxnSpPr>
        <p:spPr>
          <a:xfrm flipH="1" flipV="1">
            <a:off x="8462963" y="4393457"/>
            <a:ext cx="1726956"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256CF977-57D6-4FF3-B7D4-2075175826F2}"/>
              </a:ext>
            </a:extLst>
          </p:cNvPr>
          <p:cNvCxnSpPr>
            <a:cxnSpLocks/>
            <a:stCxn id="9" idx="1"/>
            <a:endCxn id="10" idx="3"/>
          </p:cNvCxnSpPr>
          <p:nvPr/>
        </p:nvCxnSpPr>
        <p:spPr>
          <a:xfrm flipH="1">
            <a:off x="7886700" y="5313940"/>
            <a:ext cx="1069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E0BF83D4-11DA-452C-B07B-E51B1037A044}"/>
              </a:ext>
            </a:extLst>
          </p:cNvPr>
          <p:cNvSpPr txBox="1"/>
          <p:nvPr/>
        </p:nvSpPr>
        <p:spPr>
          <a:xfrm>
            <a:off x="9326441" y="4581525"/>
            <a:ext cx="1427284" cy="276999"/>
          </a:xfrm>
          <a:prstGeom prst="rect">
            <a:avLst/>
          </a:prstGeom>
          <a:noFill/>
        </p:spPr>
        <p:txBody>
          <a:bodyPr wrap="square" rtlCol="0">
            <a:spAutoFit/>
          </a:bodyPr>
          <a:lstStyle/>
          <a:p>
            <a:r>
              <a:rPr lang="en-US" sz="1200" dirty="0"/>
              <a:t>Framework call you</a:t>
            </a:r>
          </a:p>
        </p:txBody>
      </p:sp>
      <p:sp>
        <p:nvSpPr>
          <p:cNvPr id="19" name="TextBox 18">
            <a:extLst>
              <a:ext uri="{FF2B5EF4-FFF2-40B4-BE49-F238E27FC236}">
                <a16:creationId xmlns:a16="http://schemas.microsoft.com/office/drawing/2014/main" id="{72811DBC-0337-46D9-B276-B90F6A9DA6BF}"/>
              </a:ext>
            </a:extLst>
          </p:cNvPr>
          <p:cNvSpPr txBox="1"/>
          <p:nvPr/>
        </p:nvSpPr>
        <p:spPr>
          <a:xfrm>
            <a:off x="6391275" y="4591504"/>
            <a:ext cx="1333500" cy="276999"/>
          </a:xfrm>
          <a:prstGeom prst="rect">
            <a:avLst/>
          </a:prstGeom>
          <a:noFill/>
        </p:spPr>
        <p:txBody>
          <a:bodyPr wrap="square" rtlCol="0">
            <a:spAutoFit/>
          </a:bodyPr>
          <a:lstStyle/>
          <a:p>
            <a:r>
              <a:rPr lang="en-US" sz="1200" dirty="0"/>
              <a:t>You call the library</a:t>
            </a:r>
          </a:p>
        </p:txBody>
      </p:sp>
      <p:sp>
        <p:nvSpPr>
          <p:cNvPr id="21" name="TextBox 20">
            <a:extLst>
              <a:ext uri="{FF2B5EF4-FFF2-40B4-BE49-F238E27FC236}">
                <a16:creationId xmlns:a16="http://schemas.microsoft.com/office/drawing/2014/main" id="{EA72A7A3-94E8-476B-8697-62D8A51F9C18}"/>
              </a:ext>
            </a:extLst>
          </p:cNvPr>
          <p:cNvSpPr txBox="1"/>
          <p:nvPr/>
        </p:nvSpPr>
        <p:spPr>
          <a:xfrm>
            <a:off x="8048625" y="5419725"/>
            <a:ext cx="800100" cy="276999"/>
          </a:xfrm>
          <a:prstGeom prst="rect">
            <a:avLst/>
          </a:prstGeom>
          <a:noFill/>
        </p:spPr>
        <p:txBody>
          <a:bodyPr wrap="square" rtlCol="0">
            <a:spAutoFit/>
          </a:bodyPr>
          <a:lstStyle/>
          <a:p>
            <a:r>
              <a:rPr lang="en-US" sz="1200" dirty="0"/>
              <a:t>Contains</a:t>
            </a:r>
          </a:p>
        </p:txBody>
      </p:sp>
    </p:spTree>
    <p:extLst>
      <p:ext uri="{BB962C8B-B14F-4D97-AF65-F5344CB8AC3E}">
        <p14:creationId xmlns:p14="http://schemas.microsoft.com/office/powerpoint/2010/main" val="352641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Responsive Web Design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i="0" dirty="0">
                <a:solidFill>
                  <a:srgbClr val="202124"/>
                </a:solidFill>
                <a:effectLst/>
              </a:rPr>
              <a:t>Responsive web design </a:t>
            </a:r>
            <a:r>
              <a:rPr lang="en-US" b="0" i="0" dirty="0">
                <a:solidFill>
                  <a:srgbClr val="202124"/>
                </a:solidFill>
                <a:effectLst/>
              </a:rPr>
              <a:t>(RWD) is </a:t>
            </a:r>
            <a:r>
              <a:rPr lang="en-US" b="1" i="0" dirty="0">
                <a:solidFill>
                  <a:srgbClr val="202124"/>
                </a:solidFill>
                <a:effectLst/>
              </a:rPr>
              <a:t>a web development approach that creates dynamic changes to the appearance of a web application</a:t>
            </a:r>
            <a:r>
              <a:rPr lang="en-US" b="0" i="0" dirty="0">
                <a:solidFill>
                  <a:srgbClr val="202124"/>
                </a:solidFill>
                <a:effectLst/>
              </a:rPr>
              <a:t>, depending on the screen size and orientation of the device being used to view it.</a:t>
            </a:r>
          </a:p>
          <a:p>
            <a:pPr marL="285750" indent="-285750" algn="just">
              <a:buFont typeface="Arial" panose="020B0604020202020204" pitchFamily="34" charset="0"/>
              <a:buChar char="•"/>
            </a:pPr>
            <a:r>
              <a:rPr lang="en-US" b="0" i="0" dirty="0">
                <a:solidFill>
                  <a:srgbClr val="000000"/>
                </a:solidFill>
                <a:effectLst/>
              </a:rPr>
              <a:t>Responsive Web Design is about using HTML and CSS to automatically resize, hide, shrink, or enlarge a website to make it look good on all devices (desktops, tablets, and phones).</a:t>
            </a:r>
          </a:p>
          <a:p>
            <a:pPr algn="just"/>
            <a:endParaRPr lang="en-US" dirty="0">
              <a:solidFill>
                <a:srgbClr val="000000"/>
              </a:solidFill>
            </a:endParaRPr>
          </a:p>
          <a:p>
            <a:pPr algn="just"/>
            <a:r>
              <a:rPr lang="en-US" dirty="0">
                <a:solidFill>
                  <a:schemeClr val="bg2">
                    <a:lumMod val="25000"/>
                  </a:schemeClr>
                </a:solidFill>
              </a:rPr>
              <a:t>Now a days, all the frameworks are designed to adapt the UI according to the screen size of the device.</a:t>
            </a:r>
            <a:endParaRPr lang="en-US" sz="1800" dirty="0">
              <a:solidFill>
                <a:schemeClr val="bg2">
                  <a:lumMod val="25000"/>
                </a:schemeClr>
              </a:solidFill>
            </a:endParaRPr>
          </a:p>
        </p:txBody>
      </p:sp>
      <p:pic>
        <p:nvPicPr>
          <p:cNvPr id="6" name="Picture 4">
            <a:extLst>
              <a:ext uri="{FF2B5EF4-FFF2-40B4-BE49-F238E27FC236}">
                <a16:creationId xmlns:a16="http://schemas.microsoft.com/office/drawing/2014/main" id="{7FADFDFB-3F42-4E5A-AF99-28F794C22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1227" y="2939924"/>
            <a:ext cx="5466973" cy="305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4410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17573</TotalTime>
  <Words>4432</Words>
  <Application>Microsoft Office PowerPoint</Application>
  <PresentationFormat>Widescreen</PresentationFormat>
  <Paragraphs>543</Paragraphs>
  <Slides>43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-apple-system</vt:lpstr>
      <vt:lpstr>Arial</vt:lpstr>
      <vt:lpstr>Calibri</vt:lpstr>
      <vt:lpstr>Calibri Light</vt:lpstr>
      <vt:lpstr>Cooper Black</vt:lpstr>
      <vt:lpstr>Courier New</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Srinivas Saluru</cp:lastModifiedBy>
  <cp:revision>739</cp:revision>
  <dcterms:created xsi:type="dcterms:W3CDTF">2016-07-10T03:33:26Z</dcterms:created>
  <dcterms:modified xsi:type="dcterms:W3CDTF">2023-01-12T12:32:41Z</dcterms:modified>
</cp:coreProperties>
</file>